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0"/>
  </p:notesMasterIdLst>
  <p:sldIdLst>
    <p:sldId id="278" r:id="rId2"/>
    <p:sldId id="268" r:id="rId3"/>
    <p:sldId id="277" r:id="rId4"/>
    <p:sldId id="319" r:id="rId5"/>
    <p:sldId id="285" r:id="rId6"/>
    <p:sldId id="333" r:id="rId7"/>
    <p:sldId id="343" r:id="rId8"/>
    <p:sldId id="339" r:id="rId9"/>
    <p:sldId id="340" r:id="rId10"/>
    <p:sldId id="344" r:id="rId11"/>
    <p:sldId id="337" r:id="rId12"/>
    <p:sldId id="338" r:id="rId13"/>
    <p:sldId id="325" r:id="rId14"/>
    <p:sldId id="356" r:id="rId15"/>
    <p:sldId id="357" r:id="rId16"/>
    <p:sldId id="358" r:id="rId17"/>
    <p:sldId id="359" r:id="rId18"/>
    <p:sldId id="360" r:id="rId19"/>
    <p:sldId id="331" r:id="rId20"/>
    <p:sldId id="349" r:id="rId21"/>
    <p:sldId id="347" r:id="rId22"/>
    <p:sldId id="348" r:id="rId23"/>
    <p:sldId id="350" r:id="rId24"/>
    <p:sldId id="353" r:id="rId25"/>
    <p:sldId id="354" r:id="rId26"/>
    <p:sldId id="355" r:id="rId27"/>
    <p:sldId id="324" r:id="rId28"/>
    <p:sldId id="320" r:id="rId29"/>
    <p:sldId id="332" r:id="rId30"/>
    <p:sldId id="321" r:id="rId31"/>
    <p:sldId id="322" r:id="rId32"/>
    <p:sldId id="323" r:id="rId33"/>
    <p:sldId id="288" r:id="rId34"/>
    <p:sldId id="273" r:id="rId35"/>
    <p:sldId id="274" r:id="rId36"/>
    <p:sldId id="267" r:id="rId37"/>
    <p:sldId id="275" r:id="rId38"/>
    <p:sldId id="279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0AF5C8-00D9-4AE2-95E5-E66505DF4034}">
          <p14:sldIdLst>
            <p14:sldId id="278"/>
            <p14:sldId id="268"/>
            <p14:sldId id="277"/>
            <p14:sldId id="319"/>
            <p14:sldId id="285"/>
          </p14:sldIdLst>
        </p14:section>
        <p14:section name="Die is cast" id="{7BC36C05-4075-4693-BA70-46D6B6D36AE8}">
          <p14:sldIdLst>
            <p14:sldId id="333"/>
            <p14:sldId id="343"/>
            <p14:sldId id="339"/>
            <p14:sldId id="340"/>
            <p14:sldId id="344"/>
            <p14:sldId id="337"/>
            <p14:sldId id="338"/>
            <p14:sldId id="325"/>
            <p14:sldId id="356"/>
            <p14:sldId id="357"/>
            <p14:sldId id="358"/>
            <p14:sldId id="359"/>
            <p14:sldId id="360"/>
            <p14:sldId id="331"/>
            <p14:sldId id="349"/>
            <p14:sldId id="347"/>
            <p14:sldId id="348"/>
            <p14:sldId id="350"/>
            <p14:sldId id="353"/>
            <p14:sldId id="354"/>
            <p14:sldId id="355"/>
            <p14:sldId id="324"/>
          </p14:sldIdLst>
        </p14:section>
        <p14:section name="Identification Phase" id="{67637D1A-0E06-48C2-88F0-4CC830FDB808}">
          <p14:sldIdLst>
            <p14:sldId id="320"/>
            <p14:sldId id="332"/>
          </p14:sldIdLst>
        </p14:section>
        <p14:section name="Discover Phase" id="{A977B075-727F-4565-83A7-6299ED0F7125}">
          <p14:sldIdLst>
            <p14:sldId id="321"/>
          </p14:sldIdLst>
        </p14:section>
        <p14:section name="Obstacle Phase" id="{7E7FCB84-AC4B-4E38-9B4F-C216E5E7A560}">
          <p14:sldIdLst>
            <p14:sldId id="322"/>
          </p14:sldIdLst>
        </p14:section>
        <p14:section name="Bring it together Phase" id="{DFD22C98-F259-4272-A784-6938B9B71EF9}">
          <p14:sldIdLst>
            <p14:sldId id="323"/>
          </p14:sldIdLst>
        </p14:section>
        <p14:section name="Terminology" id="{6F7A7B6D-14D9-4A38-9551-9FDC7EEC6F33}">
          <p14:sldIdLst>
            <p14:sldId id="288"/>
          </p14:sldIdLst>
        </p14:section>
        <p14:section name="Q &amp; A" id="{EC3F6F94-2D82-4EB0-B8B3-D1EDFDD37945}">
          <p14:sldIdLst>
            <p14:sldId id="273"/>
            <p14:sldId id="274"/>
            <p14:sldId id="267"/>
            <p14:sldId id="275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5" autoAdjust="0"/>
    <p:restoredTop sz="60253" autoAdjust="0"/>
  </p:normalViewPr>
  <p:slideViewPr>
    <p:cSldViewPr snapToGrid="0">
      <p:cViewPr varScale="1">
        <p:scale>
          <a:sx n="126" d="100"/>
          <a:sy n="126" d="100"/>
        </p:scale>
        <p:origin x="2502" y="114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61" d="100"/>
          <a:sy n="161" d="100"/>
        </p:scale>
        <p:origin x="5124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Why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/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60816D-68A9-460B-BCCE-698C315BE5D9}" type="doc">
      <dgm:prSet loTypeId="urn:microsoft.com/office/officeart/2005/8/layout/hProcess9" loCatId="process" qsTypeId="urn:microsoft.com/office/officeart/2005/8/quickstyle/simple1" qsCatId="simple" csTypeId="urn:microsoft.com/office/officeart/2005/8/colors/accent2_2" csCatId="accent2" phldr="1"/>
      <dgm:spPr/>
    </dgm:pt>
    <dgm:pt modelId="{0D9887C0-7A47-4E26-BCB5-551E2EBCECAC}">
      <dgm:prSet phldrT="[Text]"/>
      <dgm:spPr/>
      <dgm:t>
        <a:bodyPr/>
        <a:lstStyle/>
        <a:p>
          <a:r>
            <a:rPr lang="de-CH" dirty="0" err="1">
              <a:latin typeface="Yanone Kaffeesatz Regular" panose="02000000000000000000" pitchFamily="2" charset="0"/>
            </a:rPr>
            <a:t>Identification</a:t>
          </a:r>
          <a:endParaRPr lang="de-CH" dirty="0">
            <a:latin typeface="Yanone Kaffeesatz Regular" panose="02000000000000000000" pitchFamily="2" charset="0"/>
          </a:endParaRPr>
        </a:p>
      </dgm:t>
    </dgm:pt>
    <dgm:pt modelId="{6F0BA72E-2005-4D9C-B231-3AD0BB3EDE0B}" type="parTrans" cxnId="{EB7A4E77-AB12-4442-9D33-05704A09185F}">
      <dgm:prSet/>
      <dgm:spPr/>
      <dgm:t>
        <a:bodyPr/>
        <a:lstStyle/>
        <a:p>
          <a:endParaRPr lang="de-CH"/>
        </a:p>
      </dgm:t>
    </dgm:pt>
    <dgm:pt modelId="{E94D6A3A-5221-4987-B0C4-EDFD0AD29747}" type="sibTrans" cxnId="{EB7A4E77-AB12-4442-9D33-05704A09185F}">
      <dgm:prSet/>
      <dgm:spPr/>
      <dgm:t>
        <a:bodyPr/>
        <a:lstStyle/>
        <a:p>
          <a:endParaRPr lang="de-CH"/>
        </a:p>
      </dgm:t>
    </dgm:pt>
    <dgm:pt modelId="{246B318B-E75B-4248-A2C2-C81528C74FA4}">
      <dgm:prSet phldrT="[Text]"/>
      <dgm:spPr/>
      <dgm:t>
        <a:bodyPr/>
        <a:lstStyle/>
        <a:p>
          <a:r>
            <a:rPr lang="de-CH" dirty="0" err="1">
              <a:latin typeface="Yanone Kaffeesatz Regular" panose="02000000000000000000" pitchFamily="2" charset="0"/>
            </a:rPr>
            <a:t>Discover</a:t>
          </a:r>
          <a:endParaRPr lang="de-CH" dirty="0">
            <a:latin typeface="Yanone Kaffeesatz Regular" panose="02000000000000000000" pitchFamily="2" charset="0"/>
          </a:endParaRPr>
        </a:p>
      </dgm:t>
    </dgm:pt>
    <dgm:pt modelId="{00244868-8352-4023-A74D-E95904AC4ED3}" type="parTrans" cxnId="{56F5A44B-C25F-4620-BDE0-06F2F631B724}">
      <dgm:prSet/>
      <dgm:spPr/>
      <dgm:t>
        <a:bodyPr/>
        <a:lstStyle/>
        <a:p>
          <a:endParaRPr lang="de-CH"/>
        </a:p>
      </dgm:t>
    </dgm:pt>
    <dgm:pt modelId="{C408A2D8-3E23-44EA-8BFE-F7C8293C1EC5}" type="sibTrans" cxnId="{56F5A44B-C25F-4620-BDE0-06F2F631B724}">
      <dgm:prSet/>
      <dgm:spPr/>
      <dgm:t>
        <a:bodyPr/>
        <a:lstStyle/>
        <a:p>
          <a:endParaRPr lang="de-CH"/>
        </a:p>
      </dgm:t>
    </dgm:pt>
    <dgm:pt modelId="{28ECE56D-C0A8-4808-B3FC-537802EC1202}">
      <dgm:prSet phldrT="[Text]"/>
      <dgm:spPr/>
      <dgm:t>
        <a:bodyPr/>
        <a:lstStyle/>
        <a:p>
          <a:r>
            <a:rPr lang="de-CH" dirty="0" err="1">
              <a:latin typeface="Yanone Kaffeesatz Regular" panose="02000000000000000000" pitchFamily="2" charset="0"/>
            </a:rPr>
            <a:t>Obstacle</a:t>
          </a:r>
          <a:endParaRPr lang="de-CH" dirty="0">
            <a:latin typeface="Yanone Kaffeesatz Regular" panose="02000000000000000000" pitchFamily="2" charset="0"/>
          </a:endParaRPr>
        </a:p>
      </dgm:t>
    </dgm:pt>
    <dgm:pt modelId="{FA86753C-EEE1-4CF5-A386-3E9E9CA4DB86}" type="parTrans" cxnId="{01856E89-9780-4F73-A1E4-D0E520F71CC2}">
      <dgm:prSet/>
      <dgm:spPr/>
      <dgm:t>
        <a:bodyPr/>
        <a:lstStyle/>
        <a:p>
          <a:endParaRPr lang="de-CH"/>
        </a:p>
      </dgm:t>
    </dgm:pt>
    <dgm:pt modelId="{CBA27D9D-FEBD-43AE-9BFE-72580091709B}" type="sibTrans" cxnId="{01856E89-9780-4F73-A1E4-D0E520F71CC2}">
      <dgm:prSet/>
      <dgm:spPr/>
      <dgm:t>
        <a:bodyPr/>
        <a:lstStyle/>
        <a:p>
          <a:endParaRPr lang="de-CH"/>
        </a:p>
      </dgm:t>
    </dgm:pt>
    <dgm:pt modelId="{1737F8C9-1600-49F0-8402-D1C61E256EE4}">
      <dgm:prSet phldrT="[Text]"/>
      <dgm:spPr/>
      <dgm:t>
        <a:bodyPr/>
        <a:lstStyle/>
        <a:p>
          <a:r>
            <a:rPr lang="de-CH" dirty="0">
              <a:latin typeface="Yanone Kaffeesatz Regular" panose="02000000000000000000" pitchFamily="2" charset="0"/>
            </a:rPr>
            <a:t>Bring </a:t>
          </a:r>
          <a:r>
            <a:rPr lang="de-CH" dirty="0" err="1">
              <a:latin typeface="Yanone Kaffeesatz Regular" panose="02000000000000000000" pitchFamily="2" charset="0"/>
            </a:rPr>
            <a:t>it</a:t>
          </a:r>
          <a:r>
            <a:rPr lang="de-CH" dirty="0">
              <a:latin typeface="Yanone Kaffeesatz Regular" panose="02000000000000000000" pitchFamily="2" charset="0"/>
            </a:rPr>
            <a:t> </a:t>
          </a:r>
          <a:r>
            <a:rPr lang="de-CH" dirty="0" err="1">
              <a:latin typeface="Yanone Kaffeesatz Regular" panose="02000000000000000000" pitchFamily="2" charset="0"/>
            </a:rPr>
            <a:t>together</a:t>
          </a:r>
          <a:endParaRPr lang="de-CH" dirty="0">
            <a:latin typeface="Yanone Kaffeesatz Regular" panose="02000000000000000000" pitchFamily="2" charset="0"/>
          </a:endParaRPr>
        </a:p>
      </dgm:t>
    </dgm:pt>
    <dgm:pt modelId="{C0ED6134-58D0-4DBC-A1B2-87CD18FC74AB}" type="parTrans" cxnId="{CD1CFED5-3CA8-40E1-87F7-CDB395586E9F}">
      <dgm:prSet/>
      <dgm:spPr/>
      <dgm:t>
        <a:bodyPr/>
        <a:lstStyle/>
        <a:p>
          <a:endParaRPr lang="de-CH"/>
        </a:p>
      </dgm:t>
    </dgm:pt>
    <dgm:pt modelId="{1C92F27B-B9B3-4942-BC44-991DDAE6255C}" type="sibTrans" cxnId="{CD1CFED5-3CA8-40E1-87F7-CDB395586E9F}">
      <dgm:prSet/>
      <dgm:spPr/>
      <dgm:t>
        <a:bodyPr/>
        <a:lstStyle/>
        <a:p>
          <a:endParaRPr lang="de-CH"/>
        </a:p>
      </dgm:t>
    </dgm:pt>
    <dgm:pt modelId="{CE5E7DA8-AF09-47B5-AD1A-CFDA8E2B6AB9}" type="pres">
      <dgm:prSet presAssocID="{B460816D-68A9-460B-BCCE-698C315BE5D9}" presName="CompostProcess" presStyleCnt="0">
        <dgm:presLayoutVars>
          <dgm:dir/>
          <dgm:resizeHandles val="exact"/>
        </dgm:presLayoutVars>
      </dgm:prSet>
      <dgm:spPr/>
    </dgm:pt>
    <dgm:pt modelId="{FA7141EC-60F4-430F-95C4-1A22ACC09C47}" type="pres">
      <dgm:prSet presAssocID="{B460816D-68A9-460B-BCCE-698C315BE5D9}" presName="arrow" presStyleLbl="bgShp" presStyleIdx="0" presStyleCnt="1" custScaleX="117647"/>
      <dgm:spPr/>
    </dgm:pt>
    <dgm:pt modelId="{5A954411-FF18-40F5-B87D-322A061620B5}" type="pres">
      <dgm:prSet presAssocID="{B460816D-68A9-460B-BCCE-698C315BE5D9}" presName="linearProcess" presStyleCnt="0"/>
      <dgm:spPr/>
    </dgm:pt>
    <dgm:pt modelId="{58614809-830D-43AB-AD84-42E0B6D3852E}" type="pres">
      <dgm:prSet presAssocID="{0D9887C0-7A47-4E26-BCB5-551E2EBCECAC}" presName="textNode" presStyleLbl="node1" presStyleIdx="0" presStyleCnt="4">
        <dgm:presLayoutVars>
          <dgm:bulletEnabled val="1"/>
        </dgm:presLayoutVars>
      </dgm:prSet>
      <dgm:spPr/>
    </dgm:pt>
    <dgm:pt modelId="{E0B2A365-7011-472D-A9F1-458326E05FD2}" type="pres">
      <dgm:prSet presAssocID="{E94D6A3A-5221-4987-B0C4-EDFD0AD29747}" presName="sibTrans" presStyleCnt="0"/>
      <dgm:spPr/>
    </dgm:pt>
    <dgm:pt modelId="{59A119D3-F94E-4F85-AD14-63E0CDBCC46B}" type="pres">
      <dgm:prSet presAssocID="{246B318B-E75B-4248-A2C2-C81528C74FA4}" presName="textNode" presStyleLbl="node1" presStyleIdx="1" presStyleCnt="4">
        <dgm:presLayoutVars>
          <dgm:bulletEnabled val="1"/>
        </dgm:presLayoutVars>
      </dgm:prSet>
      <dgm:spPr/>
    </dgm:pt>
    <dgm:pt modelId="{5BE1C186-475E-4F9F-A148-36E0552E95B3}" type="pres">
      <dgm:prSet presAssocID="{C408A2D8-3E23-44EA-8BFE-F7C8293C1EC5}" presName="sibTrans" presStyleCnt="0"/>
      <dgm:spPr/>
    </dgm:pt>
    <dgm:pt modelId="{6C913065-33D9-4909-BE49-EDDCD9405F75}" type="pres">
      <dgm:prSet presAssocID="{28ECE56D-C0A8-4808-B3FC-537802EC1202}" presName="textNode" presStyleLbl="node1" presStyleIdx="2" presStyleCnt="4">
        <dgm:presLayoutVars>
          <dgm:bulletEnabled val="1"/>
        </dgm:presLayoutVars>
      </dgm:prSet>
      <dgm:spPr/>
    </dgm:pt>
    <dgm:pt modelId="{D35B7428-168A-4394-BE2C-41137E39B5C0}" type="pres">
      <dgm:prSet presAssocID="{CBA27D9D-FEBD-43AE-9BFE-72580091709B}" presName="sibTrans" presStyleCnt="0"/>
      <dgm:spPr/>
    </dgm:pt>
    <dgm:pt modelId="{D46A3F88-B25A-4C06-8F0A-4DB903E00A28}" type="pres">
      <dgm:prSet presAssocID="{1737F8C9-1600-49F0-8402-D1C61E256EE4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E4B53431-6DF1-4BF8-BBE9-D38EB2AB138E}" type="presOf" srcId="{28ECE56D-C0A8-4808-B3FC-537802EC1202}" destId="{6C913065-33D9-4909-BE49-EDDCD9405F75}" srcOrd="0" destOrd="0" presId="urn:microsoft.com/office/officeart/2005/8/layout/hProcess9"/>
    <dgm:cxn modelId="{CD1CFED5-3CA8-40E1-87F7-CDB395586E9F}" srcId="{B460816D-68A9-460B-BCCE-698C315BE5D9}" destId="{1737F8C9-1600-49F0-8402-D1C61E256EE4}" srcOrd="3" destOrd="0" parTransId="{C0ED6134-58D0-4DBC-A1B2-87CD18FC74AB}" sibTransId="{1C92F27B-B9B3-4942-BC44-991DDAE6255C}"/>
    <dgm:cxn modelId="{01856E89-9780-4F73-A1E4-D0E520F71CC2}" srcId="{B460816D-68A9-460B-BCCE-698C315BE5D9}" destId="{28ECE56D-C0A8-4808-B3FC-537802EC1202}" srcOrd="2" destOrd="0" parTransId="{FA86753C-EEE1-4CF5-A386-3E9E9CA4DB86}" sibTransId="{CBA27D9D-FEBD-43AE-9BFE-72580091709B}"/>
    <dgm:cxn modelId="{C7968E25-B336-46F5-A0F6-86D1649B65F0}" type="presOf" srcId="{B460816D-68A9-460B-BCCE-698C315BE5D9}" destId="{CE5E7DA8-AF09-47B5-AD1A-CFDA8E2B6AB9}" srcOrd="0" destOrd="0" presId="urn:microsoft.com/office/officeart/2005/8/layout/hProcess9"/>
    <dgm:cxn modelId="{4240E0BB-E810-40CB-9A0C-5ED385596357}" type="presOf" srcId="{246B318B-E75B-4248-A2C2-C81528C74FA4}" destId="{59A119D3-F94E-4F85-AD14-63E0CDBCC46B}" srcOrd="0" destOrd="0" presId="urn:microsoft.com/office/officeart/2005/8/layout/hProcess9"/>
    <dgm:cxn modelId="{9CAA3E41-0888-4418-9D3B-2A58F461E7D4}" type="presOf" srcId="{0D9887C0-7A47-4E26-BCB5-551E2EBCECAC}" destId="{58614809-830D-43AB-AD84-42E0B6D3852E}" srcOrd="0" destOrd="0" presId="urn:microsoft.com/office/officeart/2005/8/layout/hProcess9"/>
    <dgm:cxn modelId="{DDD84F16-DA3B-4515-8E8D-B5C4E626F375}" type="presOf" srcId="{1737F8C9-1600-49F0-8402-D1C61E256EE4}" destId="{D46A3F88-B25A-4C06-8F0A-4DB903E00A28}" srcOrd="0" destOrd="0" presId="urn:microsoft.com/office/officeart/2005/8/layout/hProcess9"/>
    <dgm:cxn modelId="{56F5A44B-C25F-4620-BDE0-06F2F631B724}" srcId="{B460816D-68A9-460B-BCCE-698C315BE5D9}" destId="{246B318B-E75B-4248-A2C2-C81528C74FA4}" srcOrd="1" destOrd="0" parTransId="{00244868-8352-4023-A74D-E95904AC4ED3}" sibTransId="{C408A2D8-3E23-44EA-8BFE-F7C8293C1EC5}"/>
    <dgm:cxn modelId="{EB7A4E77-AB12-4442-9D33-05704A09185F}" srcId="{B460816D-68A9-460B-BCCE-698C315BE5D9}" destId="{0D9887C0-7A47-4E26-BCB5-551E2EBCECAC}" srcOrd="0" destOrd="0" parTransId="{6F0BA72E-2005-4D9C-B231-3AD0BB3EDE0B}" sibTransId="{E94D6A3A-5221-4987-B0C4-EDFD0AD29747}"/>
    <dgm:cxn modelId="{9FD38A37-D60A-457C-B004-AF8AC1F55AE3}" type="presParOf" srcId="{CE5E7DA8-AF09-47B5-AD1A-CFDA8E2B6AB9}" destId="{FA7141EC-60F4-430F-95C4-1A22ACC09C47}" srcOrd="0" destOrd="0" presId="urn:microsoft.com/office/officeart/2005/8/layout/hProcess9"/>
    <dgm:cxn modelId="{B61E96FE-A262-42C0-BDB4-A14ECC5B1822}" type="presParOf" srcId="{CE5E7DA8-AF09-47B5-AD1A-CFDA8E2B6AB9}" destId="{5A954411-FF18-40F5-B87D-322A061620B5}" srcOrd="1" destOrd="0" presId="urn:microsoft.com/office/officeart/2005/8/layout/hProcess9"/>
    <dgm:cxn modelId="{D4B53CF2-5C38-490E-9171-440CE8F3C11B}" type="presParOf" srcId="{5A954411-FF18-40F5-B87D-322A061620B5}" destId="{58614809-830D-43AB-AD84-42E0B6D3852E}" srcOrd="0" destOrd="0" presId="urn:microsoft.com/office/officeart/2005/8/layout/hProcess9"/>
    <dgm:cxn modelId="{DD102675-BABA-4990-8817-5CE76EA503BE}" type="presParOf" srcId="{5A954411-FF18-40F5-B87D-322A061620B5}" destId="{E0B2A365-7011-472D-A9F1-458326E05FD2}" srcOrd="1" destOrd="0" presId="urn:microsoft.com/office/officeart/2005/8/layout/hProcess9"/>
    <dgm:cxn modelId="{1DE7D8A0-1BA4-4199-A953-59913AE299D6}" type="presParOf" srcId="{5A954411-FF18-40F5-B87D-322A061620B5}" destId="{59A119D3-F94E-4F85-AD14-63E0CDBCC46B}" srcOrd="2" destOrd="0" presId="urn:microsoft.com/office/officeart/2005/8/layout/hProcess9"/>
    <dgm:cxn modelId="{71C93B25-7716-4E65-95A6-331F58B0E2E5}" type="presParOf" srcId="{5A954411-FF18-40F5-B87D-322A061620B5}" destId="{5BE1C186-475E-4F9F-A148-36E0552E95B3}" srcOrd="3" destOrd="0" presId="urn:microsoft.com/office/officeart/2005/8/layout/hProcess9"/>
    <dgm:cxn modelId="{188F3761-35FB-4C0A-9B5B-B8B5D98B9B4C}" type="presParOf" srcId="{5A954411-FF18-40F5-B87D-322A061620B5}" destId="{6C913065-33D9-4909-BE49-EDDCD9405F75}" srcOrd="4" destOrd="0" presId="urn:microsoft.com/office/officeart/2005/8/layout/hProcess9"/>
    <dgm:cxn modelId="{896BEAF6-A4CF-4C0D-93F5-169E6D6FAFF9}" type="presParOf" srcId="{5A954411-FF18-40F5-B87D-322A061620B5}" destId="{D35B7428-168A-4394-BE2C-41137E39B5C0}" srcOrd="5" destOrd="0" presId="urn:microsoft.com/office/officeart/2005/8/layout/hProcess9"/>
    <dgm:cxn modelId="{A85BE682-6809-4CA6-A9E1-96F7A1B28CA7}" type="presParOf" srcId="{5A954411-FF18-40F5-B87D-322A061620B5}" destId="{D46A3F88-B25A-4C06-8F0A-4DB903E00A28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>
        <a:solidFill>
          <a:schemeClr val="accent2">
            <a:hueOff val="-727682"/>
            <a:satOff val="-41964"/>
            <a:lumOff val="4314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Why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>
        <a:solidFill>
          <a:schemeClr val="accent2">
            <a:hueOff val="-1455363"/>
            <a:satOff val="-83928"/>
            <a:lumOff val="8628"/>
            <a:alpha val="15000"/>
          </a:schemeClr>
        </a:solidFill>
      </dgm:spPr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Why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7141EC-60F4-430F-95C4-1A22ACC09C47}">
      <dsp:nvSpPr>
        <dsp:cNvPr id="0" name=""/>
        <dsp:cNvSpPr/>
      </dsp:nvSpPr>
      <dsp:spPr>
        <a:xfrm>
          <a:off x="2" y="0"/>
          <a:ext cx="8922402" cy="5418667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614809-830D-43AB-AD84-42E0B6D3852E}">
      <dsp:nvSpPr>
        <dsp:cNvPr id="0" name=""/>
        <dsp:cNvSpPr/>
      </dsp:nvSpPr>
      <dsp:spPr>
        <a:xfrm>
          <a:off x="946" y="1625600"/>
          <a:ext cx="2089463" cy="216746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3100" kern="1200" dirty="0" err="1">
              <a:latin typeface="Yanone Kaffeesatz Regular" panose="02000000000000000000" pitchFamily="2" charset="0"/>
            </a:rPr>
            <a:t>Identification</a:t>
          </a:r>
          <a:endParaRPr lang="de-CH" sz="3100" kern="1200" dirty="0">
            <a:latin typeface="Yanone Kaffeesatz Regular" panose="02000000000000000000" pitchFamily="2" charset="0"/>
          </a:endParaRPr>
        </a:p>
      </dsp:txBody>
      <dsp:txXfrm>
        <a:off x="102945" y="1727599"/>
        <a:ext cx="1885465" cy="1963468"/>
      </dsp:txXfrm>
    </dsp:sp>
    <dsp:sp modelId="{59A119D3-F94E-4F85-AD14-63E0CDBCC46B}">
      <dsp:nvSpPr>
        <dsp:cNvPr id="0" name=""/>
        <dsp:cNvSpPr/>
      </dsp:nvSpPr>
      <dsp:spPr>
        <a:xfrm>
          <a:off x="2277963" y="1625600"/>
          <a:ext cx="2089463" cy="216746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3100" kern="1200" dirty="0" err="1">
              <a:latin typeface="Yanone Kaffeesatz Regular" panose="02000000000000000000" pitchFamily="2" charset="0"/>
            </a:rPr>
            <a:t>Discover</a:t>
          </a:r>
          <a:endParaRPr lang="de-CH" sz="3100" kern="1200" dirty="0">
            <a:latin typeface="Yanone Kaffeesatz Regular" panose="02000000000000000000" pitchFamily="2" charset="0"/>
          </a:endParaRPr>
        </a:p>
      </dsp:txBody>
      <dsp:txXfrm>
        <a:off x="2379962" y="1727599"/>
        <a:ext cx="1885465" cy="1963468"/>
      </dsp:txXfrm>
    </dsp:sp>
    <dsp:sp modelId="{6C913065-33D9-4909-BE49-EDDCD9405F75}">
      <dsp:nvSpPr>
        <dsp:cNvPr id="0" name=""/>
        <dsp:cNvSpPr/>
      </dsp:nvSpPr>
      <dsp:spPr>
        <a:xfrm>
          <a:off x="4554980" y="1625600"/>
          <a:ext cx="2089463" cy="216746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3100" kern="1200" dirty="0" err="1">
              <a:latin typeface="Yanone Kaffeesatz Regular" panose="02000000000000000000" pitchFamily="2" charset="0"/>
            </a:rPr>
            <a:t>Obstacle</a:t>
          </a:r>
          <a:endParaRPr lang="de-CH" sz="3100" kern="1200" dirty="0">
            <a:latin typeface="Yanone Kaffeesatz Regular" panose="02000000000000000000" pitchFamily="2" charset="0"/>
          </a:endParaRPr>
        </a:p>
      </dsp:txBody>
      <dsp:txXfrm>
        <a:off x="4656979" y="1727599"/>
        <a:ext cx="1885465" cy="1963468"/>
      </dsp:txXfrm>
    </dsp:sp>
    <dsp:sp modelId="{D46A3F88-B25A-4C06-8F0A-4DB903E00A28}">
      <dsp:nvSpPr>
        <dsp:cNvPr id="0" name=""/>
        <dsp:cNvSpPr/>
      </dsp:nvSpPr>
      <dsp:spPr>
        <a:xfrm>
          <a:off x="6831997" y="1625600"/>
          <a:ext cx="2089463" cy="216746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3100" kern="1200" dirty="0">
              <a:latin typeface="Yanone Kaffeesatz Regular" panose="02000000000000000000" pitchFamily="2" charset="0"/>
            </a:rPr>
            <a:t>Bring </a:t>
          </a:r>
          <a:r>
            <a:rPr lang="de-CH" sz="3100" kern="1200" dirty="0" err="1">
              <a:latin typeface="Yanone Kaffeesatz Regular" panose="02000000000000000000" pitchFamily="2" charset="0"/>
            </a:rPr>
            <a:t>it</a:t>
          </a:r>
          <a:r>
            <a:rPr lang="de-CH" sz="3100" kern="1200" dirty="0">
              <a:latin typeface="Yanone Kaffeesatz Regular" panose="02000000000000000000" pitchFamily="2" charset="0"/>
            </a:rPr>
            <a:t> </a:t>
          </a:r>
          <a:r>
            <a:rPr lang="de-CH" sz="3100" kern="1200" dirty="0" err="1">
              <a:latin typeface="Yanone Kaffeesatz Regular" panose="02000000000000000000" pitchFamily="2" charset="0"/>
            </a:rPr>
            <a:t>together</a:t>
          </a:r>
          <a:endParaRPr lang="de-CH" sz="3100" kern="1200" dirty="0">
            <a:latin typeface="Yanone Kaffeesatz Regular" panose="02000000000000000000" pitchFamily="2" charset="0"/>
          </a:endParaRPr>
        </a:p>
      </dsp:txBody>
      <dsp:txXfrm>
        <a:off x="6933996" y="1727599"/>
        <a:ext cx="1885465" cy="19634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>
              <a:latin typeface="Yanone Kaffeesatz Regular" panose="02000000000000000000" pitchFamily="2" charset="0"/>
            </a:rPr>
            <a:t>Why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87070D-87AF-4443-8990-425EA27CC244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A07FD-5BD5-4529-84B0-48DD2C561176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224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warm welcome to this first webinar in the </a:t>
            </a:r>
            <a:r>
              <a:rPr lang="en-US" dirty="0" err="1"/>
              <a:t>async</a:t>
            </a:r>
            <a:r>
              <a:rPr lang="en-US" dirty="0"/>
              <a:t> webinar series.</a:t>
            </a:r>
          </a:p>
          <a:p>
            <a:r>
              <a:rPr lang="en-US" baseline="0" dirty="0"/>
              <a:t>Today we talk about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1166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91088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03129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in the real world can be compared to me doing the laundry. I</a:t>
            </a:r>
            <a:r>
              <a:rPr lang="en-US" baseline="0" dirty="0"/>
              <a:t> put my dirty clothes into the machine and select the program or timer and let the machine do its work. Until the laundry is done, indicated by a beep of the machine, I can carry on with other things like reading the newspaper, playing with my kid…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 I, the worker, am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free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until signal indicates external task is done</a:t>
            </a:r>
          </a:p>
          <a:p>
            <a:endParaRPr lang="en-US" baseline="0" dirty="0"/>
          </a:p>
          <a:p>
            <a:r>
              <a:rPr lang="en-US" baseline="0" dirty="0"/>
              <a:t>This is very similar to software</a:t>
            </a:r>
            <a:endParaRPr lang="de-CH" dirty="0"/>
          </a:p>
          <a:p>
            <a:endParaRPr lang="de-CH" dirty="0"/>
          </a:p>
          <a:p>
            <a:r>
              <a:rPr lang="de-CH" dirty="0"/>
              <a:t>Asynchronous</a:t>
            </a:r>
            <a:r>
              <a:rPr lang="de-CH" baseline="0" dirty="0"/>
              <a:t> program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dispatches tasks to devices that can take care of themselves, leaving the program free to do something else until it receives a signal that the results are finished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Asynchronous programming should be used for external operations which support event-driven callbacks when they are done.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Usually that is the case for IO-bound work.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For example on windows IOCompletionPorts signal the result of a IO operation back to the initiator of the operation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aseline="0" dirty="0" err="1"/>
              <a:t>Async</a:t>
            </a:r>
            <a:r>
              <a:rPr lang="en-US" baseline="0" dirty="0"/>
              <a:t> operation can be more efficient, since the worker initiating the work are not blocked.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91097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System.Threading.Task is an abstraction layer which represents both CPU bound and IO-bound operations as a uniformed</a:t>
            </a:r>
            <a:r>
              <a:rPr lang="de-CH" baseline="0" dirty="0"/>
              <a:t> API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Represents the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state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outcome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of an asynchronous operation executed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now, later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or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never</a:t>
            </a: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endParaRPr lang="de-CH" baseline="0" dirty="0"/>
          </a:p>
          <a:p>
            <a:r>
              <a:rPr lang="en-US" baseline="0" dirty="0"/>
              <a:t>This is very similar to washing clothes.</a:t>
            </a:r>
          </a:p>
          <a:p>
            <a:endParaRPr lang="en-US" baseline="0" dirty="0"/>
          </a:p>
          <a:p>
            <a:r>
              <a:rPr lang="en-US" baseline="0" dirty="0"/>
              <a:t>If Task represents an IO-bound operation then, we could compare it to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311716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The laundry machine</a:t>
            </a:r>
          </a:p>
          <a:p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So the state of the task representing the laundry machine would be running, not running, completed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 outcome should be clean clothes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 can late start the machine with a timer, or the machine can decide to run a health check before the process starts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It is also possible that because of failures the machine never starts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Or even more likely my wife cancels the process because yet again I’ve chosen the wrong temperature</a:t>
            </a:r>
          </a:p>
          <a:p>
            <a:endParaRPr lang="en-US" baseline="0" dirty="0"/>
          </a:p>
          <a:p>
            <a:r>
              <a:rPr lang="en-US" baseline="0" dirty="0"/>
              <a:t>The CPU-bound task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307656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Can be compared to me doing the laundry manually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No matter whether the task is IO or CPU bound,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T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hreads are the w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orkers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responsible for getting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 done that are scheduled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But with CPU bound tasks the worker thread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is blocked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So that means a thread can only handle one CPU-bound task at a time</a:t>
            </a:r>
            <a:endParaRPr lang="de-CH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dirty="0"/>
              <a:t>In contrast</a:t>
            </a:r>
            <a:r>
              <a:rPr lang="en-US" baseline="0" dirty="0"/>
              <a:t> </a:t>
            </a:r>
            <a:endParaRPr lang="en-US" dirty="0"/>
          </a:p>
          <a:p>
            <a:r>
              <a:rPr lang="en-US" dirty="0"/>
              <a:t>A thread can handle multiple IO-bound tasks concurrently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797203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Concurrent</a:t>
            </a:r>
            <a:r>
              <a:rPr lang="en-US" baseline="0" dirty="0"/>
              <a:t> is like me while doing the laundry, I walk into the kitchen, put my newspaper away, fill the remaining dishes into the dishwasher and start the dishwasher and go back to reading the newspaper</a:t>
            </a:r>
            <a:endParaRPr lang="en-US" dirty="0"/>
          </a:p>
          <a:p>
            <a:endParaRPr lang="en-US" dirty="0"/>
          </a:p>
          <a:p>
            <a:r>
              <a:rPr lang="en-US" baseline="0" dirty="0"/>
              <a:t>In software this means</a:t>
            </a:r>
          </a:p>
          <a:p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There is a coordinator called Scheduler which deals usually on a single thread with multiple concurrent work items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These work items can be interleaved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Depending on the scheduler work can still be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distributed over threads and processors, but doesn’t have 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aseline="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06882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Parallel can be compared to the laundromat. Multiple people can do their laundry in parallel.</a:t>
            </a:r>
          </a:p>
          <a:p>
            <a:endParaRPr lang="en-US" baseline="0" dirty="0"/>
          </a:p>
          <a:p>
            <a:r>
              <a:rPr lang="en-US" baseline="0" dirty="0"/>
              <a:t>In software this means</a:t>
            </a:r>
            <a:endParaRPr lang="en-US" dirty="0"/>
          </a:p>
          <a:p>
            <a:endParaRPr lang="en-US" dirty="0"/>
          </a:p>
          <a:p>
            <a:r>
              <a:rPr lang="en-US" dirty="0"/>
              <a:t>A parallel</a:t>
            </a:r>
            <a:r>
              <a:rPr lang="en-US" baseline="0" dirty="0"/>
              <a:t> program means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Independent subexpression are evaluated simultaneously on different processors or thread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Goal: Finish computation faster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Ideally suited for CPU bound work such as sorting data in-memory, filter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To be able to benefit from parallelism the problem needs to be dividable into induvial sub items which can be worked on independently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You can achieve parallelism using concurrency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constructs but not the other way around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650363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When the laundry is done, I can take out the clothes and dry them in the dryer. So drying is a continuation of the laundry.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In asynchronous programming a continuation is 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 function that is scheduled for execution after its prerequisite function has completed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85315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86568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Daniel, Solution Architect…</a:t>
            </a:r>
          </a:p>
          <a:p>
            <a:r>
              <a:rPr lang="en-US" dirty="0"/>
              <a:t>I live in central</a:t>
            </a:r>
            <a:r>
              <a:rPr lang="en-US" baseline="0" dirty="0"/>
              <a:t> Switzerland. If you want to know more about me listen to episode 77 of developer on fire</a:t>
            </a:r>
            <a:endParaRPr lang="en-US" dirty="0"/>
          </a:p>
          <a:p>
            <a:r>
              <a:rPr lang="en-US" dirty="0"/>
              <a:t>You can reach me on twitter under @danielmarbach</a:t>
            </a:r>
          </a:p>
          <a:p>
            <a:r>
              <a:rPr lang="en-US" dirty="0"/>
              <a:t>I blog on the particular blog and on my personal blog</a:t>
            </a:r>
          </a:p>
          <a:p>
            <a:r>
              <a:rPr lang="en-US" dirty="0"/>
              <a:t>Subscribe after this webinar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1455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522968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539485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335970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 server app, every thread is worth freeing up. You can always use a free </a:t>
            </a:r>
            <a:r>
              <a:rPr lang="en-US" dirty="0" err="1"/>
              <a:t>threadpool</a:t>
            </a:r>
            <a:r>
              <a:rPr lang="en-US" dirty="0"/>
              <a:t> thread because more work is coming. On a server app, the comparison is between asynchronous code and parallel code - and with that comparison, </a:t>
            </a:r>
            <a:r>
              <a:rPr lang="en-US" dirty="0" err="1"/>
              <a:t>async</a:t>
            </a:r>
            <a:r>
              <a:rPr lang="en-US" dirty="0"/>
              <a:t> blows parallel out of the water.</a:t>
            </a:r>
          </a:p>
          <a:p>
            <a:endParaRPr lang="en-US" dirty="0"/>
          </a:p>
          <a:p>
            <a:r>
              <a:rPr lang="en-US" dirty="0"/>
              <a:t>In particular, in a server app, </a:t>
            </a:r>
            <a:r>
              <a:rPr lang="en-US" dirty="0" err="1"/>
              <a:t>async</a:t>
            </a:r>
            <a:r>
              <a:rPr lang="en-US" dirty="0"/>
              <a:t> uses much less memory allocation (and that's where most of the scalability benefits come from): the amount of memory saved by freeing up a thread (and its massive stack) dwarfs the amount of memory used for all the </a:t>
            </a:r>
            <a:r>
              <a:rPr lang="en-US" dirty="0" err="1"/>
              <a:t>async</a:t>
            </a:r>
            <a:r>
              <a:rPr lang="en-US" dirty="0"/>
              <a:t> structures combined. Interestingly, if you examine each request in isolation, it would actually be (slightly) slower than the synchronous version (since there is the extra kernel transition, </a:t>
            </a:r>
            <a:r>
              <a:rPr lang="en-US" dirty="0" err="1"/>
              <a:t>etc</a:t>
            </a:r>
            <a:r>
              <a:rPr lang="en-US" dirty="0"/>
              <a:t>); but the scalability more than makes up for it IMO.</a:t>
            </a:r>
          </a:p>
          <a:p>
            <a:r>
              <a:rPr lang="en-US" dirty="0"/>
              <a:t>Also, from the server perspective, </a:t>
            </a:r>
            <a:r>
              <a:rPr lang="en-US" dirty="0" err="1"/>
              <a:t>async</a:t>
            </a:r>
            <a:r>
              <a:rPr lang="en-US" dirty="0"/>
              <a:t> can handle bursting traffic better; the IOCP is "always-on", so to speak. In contrast, the thread pool has a limited thread injection rate.</a:t>
            </a:r>
          </a:p>
          <a:p>
            <a:r>
              <a:rPr lang="en-US" dirty="0"/>
              <a:t>So, if you compare asynchrony to synchrony - just looking at one method or one request - then synchrony makes more sense. But if you compare asynchrony to parallelism - looking at the server as a whole - then asynchrony generally wins.</a:t>
            </a:r>
            <a:endParaRPr lang="de-CH" dirty="0"/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47787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Attention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results</a:t>
            </a:r>
            <a:r>
              <a:rPr lang="de-CH" baseline="0" dirty="0"/>
              <a:t> </a:t>
            </a:r>
            <a:r>
              <a:rPr lang="de-CH" baseline="0" dirty="0" err="1"/>
              <a:t>may</a:t>
            </a:r>
            <a:r>
              <a:rPr lang="de-CH" baseline="0" dirty="0"/>
              <a:t> </a:t>
            </a:r>
            <a:r>
              <a:rPr lang="de-CH" baseline="0" dirty="0" err="1"/>
              <a:t>vary</a:t>
            </a:r>
            <a:r>
              <a:rPr lang="de-CH" baseline="0" dirty="0"/>
              <a:t> </a:t>
            </a:r>
            <a:r>
              <a:rPr lang="de-CH" baseline="0" dirty="0" err="1"/>
              <a:t>drastically</a:t>
            </a:r>
            <a:r>
              <a:rPr lang="de-CH" baseline="0" dirty="0"/>
              <a:t> </a:t>
            </a:r>
            <a:r>
              <a:rPr lang="de-CH" baseline="0" dirty="0" err="1"/>
              <a:t>depending</a:t>
            </a:r>
            <a:r>
              <a:rPr lang="de-CH" baseline="0" dirty="0"/>
              <a:t> on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azure</a:t>
            </a:r>
            <a:r>
              <a:rPr lang="de-CH" baseline="0" dirty="0"/>
              <a:t> </a:t>
            </a:r>
            <a:r>
              <a:rPr lang="de-CH" baseline="0" dirty="0" err="1"/>
              <a:t>latency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hardware</a:t>
            </a:r>
            <a:r>
              <a:rPr lang="de-CH" baseline="0" dirty="0"/>
              <a:t> </a:t>
            </a:r>
            <a:r>
              <a:rPr lang="de-CH" baseline="0" dirty="0" err="1"/>
              <a:t>used</a:t>
            </a:r>
            <a:r>
              <a:rPr lang="de-CH" baseline="0" dirty="0"/>
              <a:t> on </a:t>
            </a:r>
            <a:r>
              <a:rPr lang="de-CH" baseline="0" dirty="0" err="1"/>
              <a:t>prem</a:t>
            </a:r>
            <a:r>
              <a:rPr lang="de-CH" baseline="0" dirty="0"/>
              <a:t> </a:t>
            </a:r>
            <a:r>
              <a:rPr lang="de-CH" baseline="0" dirty="0" err="1"/>
              <a:t>for</a:t>
            </a:r>
            <a:r>
              <a:rPr lang="de-CH" baseline="0" dirty="0"/>
              <a:t> MSMQ. </a:t>
            </a:r>
          </a:p>
          <a:p>
            <a:endParaRPr lang="de-CH" baseline="0" dirty="0"/>
          </a:p>
          <a:p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this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</a:t>
            </a:r>
            <a:r>
              <a:rPr lang="de-CH" baseline="0" dirty="0" err="1"/>
              <a:t>only</a:t>
            </a:r>
            <a:r>
              <a:rPr lang="de-CH" baseline="0" dirty="0"/>
              <a:t> </a:t>
            </a:r>
            <a:r>
              <a:rPr lang="de-CH" baseline="0" dirty="0" err="1"/>
              <a:t>raw</a:t>
            </a:r>
            <a:r>
              <a:rPr lang="de-CH" baseline="0" dirty="0"/>
              <a:t> </a:t>
            </a:r>
            <a:r>
              <a:rPr lang="de-CH" baseline="0" dirty="0" err="1"/>
              <a:t>throughput</a:t>
            </a:r>
            <a:r>
              <a:rPr lang="de-CH" baseline="0" dirty="0"/>
              <a:t> </a:t>
            </a:r>
            <a:r>
              <a:rPr lang="de-CH" baseline="0" dirty="0" err="1"/>
              <a:t>measured</a:t>
            </a:r>
            <a:r>
              <a:rPr lang="de-CH" baseline="0" dirty="0"/>
              <a:t>. </a:t>
            </a:r>
            <a:r>
              <a:rPr lang="de-CH" baseline="0" dirty="0" err="1"/>
              <a:t>Everything</a:t>
            </a:r>
            <a:r>
              <a:rPr lang="de-CH" baseline="0" dirty="0"/>
              <a:t> </a:t>
            </a:r>
            <a:r>
              <a:rPr lang="de-CH" baseline="0" dirty="0" err="1"/>
              <a:t>else</a:t>
            </a:r>
            <a:r>
              <a:rPr lang="de-CH" baseline="0" dirty="0"/>
              <a:t> </a:t>
            </a:r>
            <a:r>
              <a:rPr lang="de-CH" baseline="0" dirty="0" err="1"/>
              <a:t>is</a:t>
            </a:r>
            <a:r>
              <a:rPr lang="de-CH" baseline="0" dirty="0"/>
              <a:t> also </a:t>
            </a:r>
            <a:r>
              <a:rPr lang="de-CH" baseline="0" dirty="0" err="1"/>
              <a:t>asynchronous</a:t>
            </a:r>
            <a:r>
              <a:rPr lang="de-CH" baseline="0" dirty="0"/>
              <a:t> like </a:t>
            </a:r>
            <a:r>
              <a:rPr lang="de-CH" baseline="0" dirty="0" err="1"/>
              <a:t>persistence</a:t>
            </a:r>
            <a:r>
              <a:rPr lang="de-CH" baseline="0" dirty="0"/>
              <a:t>, </a:t>
            </a:r>
            <a:r>
              <a:rPr lang="de-CH" baseline="0" dirty="0" err="1"/>
              <a:t>file</a:t>
            </a:r>
            <a:r>
              <a:rPr lang="de-CH" baseline="0" dirty="0"/>
              <a:t> </a:t>
            </a:r>
            <a:r>
              <a:rPr lang="de-CH" baseline="0" dirty="0" err="1"/>
              <a:t>transfers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so on. </a:t>
            </a:r>
            <a:r>
              <a:rPr lang="de-CH" baseline="0" dirty="0" err="1"/>
              <a:t>We</a:t>
            </a:r>
            <a:r>
              <a:rPr lang="de-CH" baseline="0" dirty="0"/>
              <a:t> also </a:t>
            </a:r>
            <a:r>
              <a:rPr lang="de-CH" baseline="0" dirty="0" err="1"/>
              <a:t>see</a:t>
            </a:r>
            <a:r>
              <a:rPr lang="de-CH" baseline="0" dirty="0"/>
              <a:t> </a:t>
            </a:r>
            <a:r>
              <a:rPr lang="de-CH" baseline="0" dirty="0" err="1"/>
              <a:t>much</a:t>
            </a:r>
            <a:r>
              <a:rPr lang="de-CH" baseline="0" dirty="0"/>
              <a:t> </a:t>
            </a:r>
            <a:r>
              <a:rPr lang="de-CH" baseline="0" dirty="0" err="1"/>
              <a:t>better</a:t>
            </a:r>
            <a:r>
              <a:rPr lang="de-CH" baseline="0" dirty="0"/>
              <a:t> </a:t>
            </a:r>
            <a:r>
              <a:rPr lang="de-CH" baseline="0" dirty="0" err="1"/>
              <a:t>ressource</a:t>
            </a:r>
            <a:r>
              <a:rPr lang="de-CH" baseline="0" dirty="0"/>
              <a:t> </a:t>
            </a:r>
            <a:r>
              <a:rPr lang="de-CH" baseline="0" dirty="0" err="1"/>
              <a:t>usage</a:t>
            </a:r>
            <a:r>
              <a:rPr lang="de-CH" baseline="0" dirty="0"/>
              <a:t> like </a:t>
            </a:r>
            <a:r>
              <a:rPr lang="de-CH" baseline="0" dirty="0" err="1"/>
              <a:t>using</a:t>
            </a:r>
            <a:r>
              <a:rPr lang="de-CH" baseline="0" dirty="0"/>
              <a:t> </a:t>
            </a:r>
            <a:r>
              <a:rPr lang="de-CH" baseline="0" dirty="0" err="1"/>
              <a:t>less</a:t>
            </a:r>
            <a:r>
              <a:rPr lang="de-CH" baseline="0" dirty="0"/>
              <a:t> </a:t>
            </a:r>
            <a:r>
              <a:rPr lang="de-CH" baseline="0" dirty="0" err="1"/>
              <a:t>threads</a:t>
            </a:r>
            <a:r>
              <a:rPr lang="de-CH" baseline="0" dirty="0"/>
              <a:t> </a:t>
            </a:r>
            <a:r>
              <a:rPr lang="de-CH" baseline="0" dirty="0" err="1"/>
              <a:t>more</a:t>
            </a:r>
            <a:r>
              <a:rPr lang="de-CH" baseline="0" dirty="0"/>
              <a:t> </a:t>
            </a:r>
            <a:r>
              <a:rPr lang="de-CH" baseline="0" dirty="0" err="1"/>
              <a:t>efficiently</a:t>
            </a:r>
            <a:r>
              <a:rPr lang="de-CH" baseline="0" dirty="0"/>
              <a:t>. </a:t>
            </a:r>
            <a:r>
              <a:rPr lang="de-CH" baseline="0" dirty="0" err="1"/>
              <a:t>Less</a:t>
            </a:r>
            <a:r>
              <a:rPr lang="de-CH" baseline="0" dirty="0"/>
              <a:t> CPU </a:t>
            </a:r>
            <a:r>
              <a:rPr lang="de-CH" baseline="0" dirty="0" err="1"/>
              <a:t>usage</a:t>
            </a:r>
            <a:r>
              <a:rPr lang="de-CH" baseline="0" dirty="0"/>
              <a:t> </a:t>
            </a:r>
            <a:r>
              <a:rPr lang="de-CH" baseline="0" dirty="0" err="1"/>
              <a:t>while</a:t>
            </a:r>
            <a:r>
              <a:rPr lang="de-CH" baseline="0" dirty="0"/>
              <a:t> high IO </a:t>
            </a:r>
            <a:r>
              <a:rPr lang="de-CH" baseline="0" dirty="0" err="1"/>
              <a:t>usage</a:t>
            </a:r>
            <a:r>
              <a:rPr lang="de-CH" baseline="0" dirty="0"/>
              <a:t>…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44011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show you a four-phased approach to evolving your code-base towards </a:t>
            </a:r>
            <a:r>
              <a:rPr lang="en-US" dirty="0" err="1"/>
              <a:t>async</a:t>
            </a:r>
            <a:r>
              <a:rPr lang="en-US" dirty="0"/>
              <a:t>/wait. In the identification phase, we classify the components which would benefit from </a:t>
            </a:r>
            <a:r>
              <a:rPr lang="en-US" dirty="0" err="1"/>
              <a:t>async</a:t>
            </a:r>
            <a:r>
              <a:rPr lang="en-US" dirty="0"/>
              <a:t>/await. In the exploration phase, we discover potential road blockers which might hinder the </a:t>
            </a:r>
            <a:r>
              <a:rPr lang="en-US" dirty="0" err="1"/>
              <a:t>async</a:t>
            </a:r>
            <a:r>
              <a:rPr lang="en-US" dirty="0"/>
              <a:t>/await adoption.</a:t>
            </a:r>
          </a:p>
          <a:p>
            <a:endParaRPr lang="en-US" dirty="0"/>
          </a:p>
          <a:p>
            <a:r>
              <a:rPr lang="en-US" dirty="0"/>
              <a:t>In the obstacle phase, we learn to redesign parts of the code to remove the previously identified road blockers. In the bring-it-together phase, we gradually move the components which benefit the most from </a:t>
            </a:r>
            <a:r>
              <a:rPr lang="en-US" dirty="0" err="1"/>
              <a:t>async</a:t>
            </a:r>
            <a:r>
              <a:rPr lang="en-US" dirty="0"/>
              <a:t>/await to a full asynchronous API. Small steps. No Big Bang.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353178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Before we dive deep into code I’m going to talk important terminologies.</a:t>
            </a:r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32193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39161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743544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that can be answered in blog posts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70487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webinar we will learn</a:t>
            </a:r>
            <a:r>
              <a:rPr lang="en-US" baseline="0" dirty="0"/>
              <a:t> important terminologies</a:t>
            </a:r>
          </a:p>
          <a:p>
            <a:r>
              <a:rPr lang="en-US" baseline="0" dirty="0"/>
              <a:t>The difference between CPU-bound and IO-bound</a:t>
            </a:r>
          </a:p>
          <a:p>
            <a:r>
              <a:rPr lang="en-US" baseline="0" dirty="0"/>
              <a:t>The difference between Threads and Tasks</a:t>
            </a:r>
          </a:p>
          <a:p>
            <a:r>
              <a:rPr lang="en-US" baseline="0" dirty="0"/>
              <a:t>And a few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99759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87820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Thank you very much</a:t>
            </a:r>
            <a:r>
              <a:rPr lang="de-CH" baseline="0" dirty="0"/>
              <a:t> for listening and see you next time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9593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Basic </a:t>
            </a:r>
            <a:r>
              <a:rPr lang="de-CH" dirty="0" err="1"/>
              <a:t>knowledge</a:t>
            </a:r>
            <a:r>
              <a:rPr lang="de-CH" baseline="0" dirty="0"/>
              <a:t> </a:t>
            </a:r>
            <a:r>
              <a:rPr lang="de-CH" baseline="0" dirty="0" err="1"/>
              <a:t>of</a:t>
            </a:r>
            <a:r>
              <a:rPr lang="de-CH" baseline="0" dirty="0"/>
              <a:t> </a:t>
            </a:r>
            <a:r>
              <a:rPr lang="de-CH" baseline="0" dirty="0" err="1"/>
              <a:t>async</a:t>
            </a:r>
            <a:r>
              <a:rPr lang="de-CH" baseline="0" dirty="0"/>
              <a:t>/</a:t>
            </a:r>
            <a:r>
              <a:rPr lang="de-CH" baseline="0" dirty="0" err="1"/>
              <a:t>await</a:t>
            </a:r>
            <a:r>
              <a:rPr lang="de-CH" baseline="0" dirty="0"/>
              <a:t> in </a:t>
            </a:r>
            <a:r>
              <a:rPr lang="de-CH" baseline="0" dirty="0" err="1"/>
              <a:t>Csharp</a:t>
            </a:r>
            <a:endParaRPr lang="de-CH" baseline="0" dirty="0"/>
          </a:p>
          <a:p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course</a:t>
            </a:r>
            <a:r>
              <a:rPr lang="de-CH" dirty="0"/>
              <a:t> </a:t>
            </a:r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also</a:t>
            </a:r>
            <a:r>
              <a:rPr lang="de-CH" baseline="0" dirty="0"/>
              <a:t> </a:t>
            </a:r>
            <a:r>
              <a:rPr lang="de-CH" baseline="0" dirty="0" err="1"/>
              <a:t>reactive</a:t>
            </a:r>
            <a:r>
              <a:rPr lang="de-CH" baseline="0" dirty="0"/>
              <a:t> </a:t>
            </a:r>
            <a:r>
              <a:rPr lang="de-CH" baseline="0" dirty="0" err="1"/>
              <a:t>programming</a:t>
            </a:r>
            <a:r>
              <a:rPr lang="de-CH" baseline="0" dirty="0"/>
              <a:t> </a:t>
            </a:r>
            <a:r>
              <a:rPr lang="de-CH" baseline="0" dirty="0" err="1"/>
              <a:t>which</a:t>
            </a:r>
            <a:r>
              <a:rPr lang="de-CH" baseline="0" dirty="0"/>
              <a:t> </a:t>
            </a:r>
            <a:r>
              <a:rPr lang="de-CH" baseline="0" dirty="0" err="1"/>
              <a:t>has</a:t>
            </a:r>
            <a:r>
              <a:rPr lang="de-CH" baseline="0" dirty="0"/>
              <a:t> </a:t>
            </a:r>
            <a:r>
              <a:rPr lang="de-CH" baseline="0" dirty="0" err="1"/>
              <a:t>its</a:t>
            </a:r>
            <a:r>
              <a:rPr lang="de-CH" baseline="0" dirty="0"/>
              <a:t> </a:t>
            </a:r>
            <a:r>
              <a:rPr lang="de-CH" baseline="0" dirty="0" err="1"/>
              <a:t>own</a:t>
            </a:r>
            <a:r>
              <a:rPr lang="de-CH" baseline="0" dirty="0"/>
              <a:t> </a:t>
            </a:r>
            <a:r>
              <a:rPr lang="de-CH" baseline="0" dirty="0" err="1"/>
              <a:t>benefits</a:t>
            </a:r>
            <a:r>
              <a:rPr lang="de-CH" baseline="0" dirty="0"/>
              <a:t> </a:t>
            </a:r>
            <a:r>
              <a:rPr lang="de-CH" baseline="0" dirty="0" err="1"/>
              <a:t>and</a:t>
            </a:r>
            <a:r>
              <a:rPr lang="de-CH" baseline="0" dirty="0"/>
              <a:t> </a:t>
            </a:r>
            <a:r>
              <a:rPr lang="de-CH" baseline="0" dirty="0" err="1"/>
              <a:t>drawbacks</a:t>
            </a:r>
            <a:r>
              <a:rPr lang="de-CH" baseline="0" dirty="0"/>
              <a:t>, I will </a:t>
            </a:r>
            <a:r>
              <a:rPr lang="de-CH" baseline="0" dirty="0" err="1"/>
              <a:t>focus</a:t>
            </a:r>
            <a:r>
              <a:rPr lang="de-CH" baseline="0" dirty="0"/>
              <a:t> on Task-</a:t>
            </a:r>
            <a:r>
              <a:rPr lang="de-CH" baseline="0" dirty="0" err="1"/>
              <a:t>based</a:t>
            </a:r>
            <a:r>
              <a:rPr lang="de-CH" baseline="0" dirty="0"/>
              <a:t> APIs </a:t>
            </a:r>
            <a:r>
              <a:rPr lang="de-CH" baseline="0" dirty="0" err="1"/>
              <a:t>only</a:t>
            </a:r>
            <a:r>
              <a:rPr lang="de-CH" baseline="0" dirty="0"/>
              <a:t> </a:t>
            </a:r>
            <a:r>
              <a:rPr lang="de-CH" baseline="0" dirty="0" err="1"/>
              <a:t>without</a:t>
            </a:r>
            <a:r>
              <a:rPr lang="de-CH" baseline="0" dirty="0"/>
              <a:t> </a:t>
            </a:r>
            <a:r>
              <a:rPr lang="de-CH" baseline="0" dirty="0" err="1"/>
              <a:t>involving</a:t>
            </a:r>
            <a:r>
              <a:rPr lang="de-CH" baseline="0" dirty="0"/>
              <a:t> </a:t>
            </a:r>
            <a:r>
              <a:rPr lang="de-CH" baseline="0" dirty="0" err="1"/>
              <a:t>reactive</a:t>
            </a:r>
            <a:r>
              <a:rPr lang="de-CH" baseline="0" dirty="0"/>
              <a:t> </a:t>
            </a:r>
            <a:r>
              <a:rPr lang="de-CH" baseline="0" dirty="0" err="1"/>
              <a:t>programming</a:t>
            </a:r>
            <a:r>
              <a:rPr lang="de-CH" baseline="0" dirty="0"/>
              <a:t> </a:t>
            </a:r>
            <a:r>
              <a:rPr lang="de-CH" baseline="0" dirty="0" err="1"/>
              <a:t>models</a:t>
            </a:r>
            <a:r>
              <a:rPr lang="de-CH" baseline="0" dirty="0"/>
              <a:t> in </a:t>
            </a:r>
            <a:r>
              <a:rPr lang="de-CH" baseline="0" dirty="0" err="1"/>
              <a:t>this</a:t>
            </a:r>
            <a:r>
              <a:rPr lang="de-CH" baseline="0" dirty="0"/>
              <a:t> </a:t>
            </a:r>
            <a:r>
              <a:rPr lang="de-CH" baseline="0" dirty="0" err="1"/>
              <a:t>talk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1193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webinar is divided</a:t>
            </a:r>
            <a:r>
              <a:rPr lang="en-US" baseline="0" dirty="0"/>
              <a:t> into three parts</a:t>
            </a:r>
          </a:p>
          <a:p>
            <a:endParaRPr lang="en-US" baseline="0" dirty="0"/>
          </a:p>
          <a:p>
            <a:r>
              <a:rPr lang="en-US" baseline="0" dirty="0"/>
              <a:t>Terminology</a:t>
            </a:r>
          </a:p>
          <a:p>
            <a:r>
              <a:rPr lang="en-US" baseline="0" dirty="0"/>
              <a:t>Code and </a:t>
            </a:r>
            <a:r>
              <a:rPr lang="en-US" baseline="0" dirty="0" err="1"/>
              <a:t>WrapUp</a:t>
            </a:r>
            <a:r>
              <a:rPr lang="en-US" baseline="0" dirty="0"/>
              <a:t> including Q&amp;A</a:t>
            </a:r>
          </a:p>
          <a:p>
            <a:endParaRPr lang="en-US" baseline="0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72179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05926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55062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https://msdn.microsoft.com/en-us/library/system.net.http.httpclient.aspx</a:t>
            </a:r>
          </a:p>
          <a:p>
            <a:endParaRPr lang="de-CH" dirty="0"/>
          </a:p>
          <a:p>
            <a:r>
              <a:rPr lang="de-CH" dirty="0" err="1"/>
              <a:t>Only</a:t>
            </a:r>
            <a:r>
              <a:rPr lang="de-CH" dirty="0"/>
              <a:t> </a:t>
            </a:r>
            <a:r>
              <a:rPr lang="de-CH" dirty="0" err="1"/>
              <a:t>provides</a:t>
            </a:r>
            <a:r>
              <a:rPr lang="de-CH" dirty="0"/>
              <a:t> </a:t>
            </a:r>
            <a:r>
              <a:rPr lang="de-CH" dirty="0" err="1"/>
              <a:t>asynchronous</a:t>
            </a:r>
            <a:r>
              <a:rPr lang="de-CH" dirty="0"/>
              <a:t> APIs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65793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legacy</a:t>
            </a:r>
            <a:r>
              <a:rPr lang="de-CH" dirty="0"/>
              <a:t> </a:t>
            </a:r>
            <a:r>
              <a:rPr lang="de-CH" dirty="0" err="1"/>
              <a:t>reasons</a:t>
            </a:r>
            <a:r>
              <a:rPr lang="de-CH" dirty="0"/>
              <a:t>:</a:t>
            </a:r>
          </a:p>
          <a:p>
            <a:r>
              <a:rPr lang="de-CH" dirty="0" err="1"/>
              <a:t>There</a:t>
            </a:r>
            <a:r>
              <a:rPr lang="de-CH" baseline="0" dirty="0"/>
              <a:t> </a:t>
            </a:r>
            <a:r>
              <a:rPr lang="de-CH" baseline="0" dirty="0" err="1"/>
              <a:t>are</a:t>
            </a:r>
            <a:r>
              <a:rPr lang="de-CH" baseline="0" dirty="0"/>
              <a:t> still </a:t>
            </a:r>
            <a:r>
              <a:rPr lang="de-CH" baseline="0" dirty="0" err="1"/>
              <a:t>synchronous</a:t>
            </a:r>
            <a:r>
              <a:rPr lang="de-CH" baseline="0" dirty="0"/>
              <a:t> APIs </a:t>
            </a:r>
            <a:r>
              <a:rPr lang="de-CH" baseline="0" dirty="0" err="1"/>
              <a:t>provided</a:t>
            </a:r>
            <a:r>
              <a:rPr lang="de-CH" baseline="0" dirty="0"/>
              <a:t>, but </a:t>
            </a:r>
            <a:r>
              <a:rPr lang="de-CH" baseline="0" dirty="0" err="1"/>
              <a:t>most</a:t>
            </a:r>
            <a:r>
              <a:rPr lang="de-CH" baseline="0" dirty="0"/>
              <a:t> </a:t>
            </a:r>
            <a:r>
              <a:rPr lang="de-CH" baseline="0" dirty="0" err="1"/>
              <a:t>love</a:t>
            </a:r>
            <a:r>
              <a:rPr lang="de-CH" baseline="0" dirty="0"/>
              <a:t> </a:t>
            </a:r>
            <a:r>
              <a:rPr lang="de-CH" baseline="0" dirty="0" err="1"/>
              <a:t>goes</a:t>
            </a:r>
            <a:r>
              <a:rPr lang="de-CH" baseline="0" dirty="0"/>
              <a:t> </a:t>
            </a:r>
            <a:r>
              <a:rPr lang="de-CH" baseline="0" dirty="0" err="1"/>
              <a:t>into</a:t>
            </a:r>
            <a:r>
              <a:rPr lang="de-CH" baseline="0" dirty="0"/>
              <a:t> </a:t>
            </a:r>
            <a:r>
              <a:rPr lang="de-CH" baseline="0" dirty="0" err="1"/>
              <a:t>asynchronous</a:t>
            </a:r>
            <a:r>
              <a:rPr lang="de-CH" baseline="0" dirty="0"/>
              <a:t> APIs. </a:t>
            </a:r>
            <a:r>
              <a:rPr lang="de-CH" baseline="0" dirty="0" err="1"/>
              <a:t>Sometimes</a:t>
            </a:r>
            <a:r>
              <a:rPr lang="de-CH" baseline="0" dirty="0"/>
              <a:t> </a:t>
            </a:r>
            <a:r>
              <a:rPr lang="de-CH" baseline="0" dirty="0" err="1"/>
              <a:t>synchronous</a:t>
            </a:r>
            <a:r>
              <a:rPr lang="de-CH" baseline="0" dirty="0"/>
              <a:t> APIs </a:t>
            </a:r>
            <a:r>
              <a:rPr lang="de-CH" baseline="0" dirty="0" err="1"/>
              <a:t>behave</a:t>
            </a:r>
            <a:r>
              <a:rPr lang="de-CH" baseline="0" dirty="0"/>
              <a:t> </a:t>
            </a:r>
            <a:r>
              <a:rPr lang="de-CH" baseline="0" dirty="0" err="1"/>
              <a:t>differently</a:t>
            </a:r>
            <a:r>
              <a:rPr lang="de-CH" baseline="0" dirty="0"/>
              <a:t> </a:t>
            </a:r>
            <a:r>
              <a:rPr lang="de-CH" baseline="0" dirty="0" err="1"/>
              <a:t>than</a:t>
            </a:r>
            <a:r>
              <a:rPr lang="de-CH" baseline="0" dirty="0"/>
              <a:t> </a:t>
            </a:r>
            <a:r>
              <a:rPr lang="de-CH" baseline="0" dirty="0" err="1"/>
              <a:t>asynchronous</a:t>
            </a:r>
            <a:r>
              <a:rPr lang="de-CH" baseline="0" dirty="0"/>
              <a:t> APIs. Bugs </a:t>
            </a:r>
            <a:r>
              <a:rPr lang="de-CH" baseline="0" dirty="0" err="1"/>
              <a:t>get</a:t>
            </a:r>
            <a:r>
              <a:rPr lang="de-CH" baseline="0" dirty="0"/>
              <a:t> </a:t>
            </a:r>
            <a:r>
              <a:rPr lang="de-CH" baseline="0" dirty="0" err="1"/>
              <a:t>fixed</a:t>
            </a:r>
            <a:r>
              <a:rPr lang="de-CH" baseline="0" dirty="0"/>
              <a:t> on </a:t>
            </a:r>
            <a:r>
              <a:rPr lang="de-CH" baseline="0" dirty="0" err="1"/>
              <a:t>sync</a:t>
            </a:r>
            <a:r>
              <a:rPr lang="de-CH" baseline="0" dirty="0"/>
              <a:t> APIs </a:t>
            </a:r>
            <a:r>
              <a:rPr lang="de-CH" baseline="0" dirty="0" err="1"/>
              <a:t>mostly</a:t>
            </a:r>
            <a:r>
              <a:rPr lang="de-CH" baseline="0" dirty="0"/>
              <a:t>.</a:t>
            </a:r>
          </a:p>
          <a:p>
            <a:endParaRPr lang="de-CH" baseline="0" dirty="0"/>
          </a:p>
          <a:p>
            <a:r>
              <a:rPr lang="de-CH" baseline="0" dirty="0"/>
              <a:t>Newcomer </a:t>
            </a:r>
            <a:r>
              <a:rPr lang="de-CH" baseline="0" dirty="0" err="1"/>
              <a:t>PaaS</a:t>
            </a:r>
            <a:r>
              <a:rPr lang="de-CH" baseline="0" dirty="0"/>
              <a:t> </a:t>
            </a:r>
            <a:r>
              <a:rPr lang="de-CH" baseline="0" dirty="0" err="1"/>
              <a:t>services</a:t>
            </a:r>
            <a:r>
              <a:rPr lang="de-CH" baseline="0" dirty="0"/>
              <a:t>:</a:t>
            </a:r>
          </a:p>
          <a:p>
            <a:r>
              <a:rPr lang="de-CH" baseline="0" dirty="0"/>
              <a:t>Like </a:t>
            </a:r>
            <a:r>
              <a:rPr lang="de-CH" baseline="0" dirty="0" err="1"/>
              <a:t>DocumentDB</a:t>
            </a:r>
            <a:r>
              <a:rPr lang="de-CH" baseline="0" dirty="0"/>
              <a:t> (</a:t>
            </a:r>
            <a:r>
              <a:rPr lang="de-CH" baseline="0" dirty="0" err="1"/>
              <a:t>except</a:t>
            </a:r>
            <a:r>
              <a:rPr lang="de-CH" baseline="0" dirty="0"/>
              <a:t> </a:t>
            </a:r>
            <a:r>
              <a:rPr lang="de-CH" baseline="0" dirty="0" err="1"/>
              <a:t>for</a:t>
            </a:r>
            <a:r>
              <a:rPr lang="de-CH" baseline="0" dirty="0"/>
              <a:t> </a:t>
            </a:r>
            <a:r>
              <a:rPr lang="de-CH" baseline="0" dirty="0" err="1"/>
              <a:t>some</a:t>
            </a:r>
            <a:r>
              <a:rPr lang="de-CH" baseline="0" dirty="0"/>
              <a:t> </a:t>
            </a:r>
            <a:r>
              <a:rPr lang="de-CH" baseline="0" dirty="0" err="1"/>
              <a:t>parts</a:t>
            </a:r>
            <a:r>
              <a:rPr lang="de-CH" baseline="0" dirty="0"/>
              <a:t> </a:t>
            </a:r>
            <a:r>
              <a:rPr lang="de-CH" baseline="0" dirty="0" err="1"/>
              <a:t>of</a:t>
            </a:r>
            <a:r>
              <a:rPr lang="de-CH" baseline="0" dirty="0"/>
              <a:t> </a:t>
            </a:r>
            <a:r>
              <a:rPr lang="de-CH" baseline="0" dirty="0" err="1"/>
              <a:t>the</a:t>
            </a:r>
            <a:r>
              <a:rPr lang="de-CH" baseline="0" dirty="0"/>
              <a:t> </a:t>
            </a:r>
            <a:r>
              <a:rPr lang="de-CH" baseline="0" dirty="0" err="1"/>
              <a:t>querying</a:t>
            </a:r>
            <a:r>
              <a:rPr lang="de-CH" baseline="0" dirty="0"/>
              <a:t> APIs) </a:t>
            </a:r>
            <a:r>
              <a:rPr lang="de-CH" baseline="0" dirty="0" err="1"/>
              <a:t>or</a:t>
            </a:r>
            <a:r>
              <a:rPr lang="de-CH" baseline="0" dirty="0"/>
              <a:t> </a:t>
            </a:r>
            <a:r>
              <a:rPr lang="de-CH" baseline="0" dirty="0" err="1"/>
              <a:t>ServiceFabric</a:t>
            </a:r>
            <a:r>
              <a:rPr lang="de-CH" baseline="0" dirty="0"/>
              <a:t> </a:t>
            </a:r>
            <a:r>
              <a:rPr lang="de-CH" baseline="0" dirty="0" err="1"/>
              <a:t>have</a:t>
            </a:r>
            <a:r>
              <a:rPr lang="de-CH" baseline="0" dirty="0"/>
              <a:t> </a:t>
            </a:r>
            <a:r>
              <a:rPr lang="de-CH" baseline="0" dirty="0" err="1"/>
              <a:t>almost</a:t>
            </a:r>
            <a:r>
              <a:rPr lang="de-CH" baseline="0" dirty="0"/>
              <a:t> </a:t>
            </a:r>
            <a:r>
              <a:rPr lang="de-CH" baseline="0" dirty="0" err="1"/>
              <a:t>only</a:t>
            </a:r>
            <a:r>
              <a:rPr lang="de-CH" baseline="0" dirty="0"/>
              <a:t> </a:t>
            </a:r>
            <a:r>
              <a:rPr lang="de-CH" baseline="0" dirty="0" err="1"/>
              <a:t>async</a:t>
            </a:r>
            <a:r>
              <a:rPr lang="de-CH" baseline="0" dirty="0"/>
              <a:t> APIs</a:t>
            </a:r>
          </a:p>
          <a:p>
            <a:endParaRPr lang="de-CH" baseline="0" dirty="0"/>
          </a:p>
          <a:p>
            <a:r>
              <a:rPr lang="de-CH" dirty="0"/>
              <a:t>https://msdn.microsoft.com/en-us/library/microsoft.azure.documents.client.documentclient_methods.aspx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2596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87815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917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5094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106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1563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308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25292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8870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943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398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9299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AEABE-1D59-4413-813E-803E21872067}" type="datetimeFigureOut">
              <a:rPr lang="de-CH" smtClean="0"/>
              <a:t>18.05.2016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20683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Yanone Kaffeesatz Regular" panose="020000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0156" y="2411332"/>
            <a:ext cx="9911688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Rearchitect</a:t>
            </a:r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 your code</a:t>
            </a:r>
            <a:endParaRPr lang="de-CH" sz="1100" dirty="0"/>
          </a:p>
        </p:txBody>
      </p:sp>
      <p:sp>
        <p:nvSpPr>
          <p:cNvPr id="6" name="Rectangle 5"/>
          <p:cNvSpPr/>
          <p:nvPr/>
        </p:nvSpPr>
        <p:spPr>
          <a:xfrm>
            <a:off x="1243435" y="1303336"/>
            <a:ext cx="25490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Welcome</a:t>
            </a:r>
            <a:endParaRPr lang="de-CH" sz="105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69728" y="4273380"/>
            <a:ext cx="694292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towards </a:t>
            </a:r>
            <a:r>
              <a:rPr lang="en-US" sz="80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80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/await</a:t>
            </a:r>
            <a:endParaRPr lang="de-CH" sz="1050" dirty="0">
              <a:solidFill>
                <a:schemeClr val="accent4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6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javascript</a:t>
            </a:r>
            <a:endParaRPr lang="de-CH" sz="1400" dirty="0"/>
          </a:p>
        </p:txBody>
      </p:sp>
      <p:sp>
        <p:nvSpPr>
          <p:cNvPr id="7" name="Rectangle 6"/>
          <p:cNvSpPr/>
          <p:nvPr/>
        </p:nvSpPr>
        <p:spPr>
          <a:xfrm>
            <a:off x="5433500" y="1297713"/>
            <a:ext cx="665413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function chainAnimationsPromise(elem, animations) {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let ret = null;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try {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for(const anim of animations) {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ret = </a:t>
            </a:r>
            <a:r>
              <a:rPr lang="de-CH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anim(elem);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}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catch(e) { /* ignore and keep going */ }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return ret;</a:t>
            </a:r>
          </a:p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}</a:t>
            </a:r>
          </a:p>
        </p:txBody>
      </p:sp>
      <p:sp>
        <p:nvSpPr>
          <p:cNvPr id="8" name="Rectangle 7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ES2015</a:t>
            </a:r>
          </a:p>
        </p:txBody>
      </p:sp>
      <p:sp>
        <p:nvSpPr>
          <p:cNvPr id="5" name="Rectangle 4"/>
          <p:cNvSpPr/>
          <p:nvPr/>
        </p:nvSpPr>
        <p:spPr>
          <a:xfrm>
            <a:off x="454575" y="5846434"/>
            <a:ext cx="558518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$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npm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install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babel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plugin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-syntax-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functions</a:t>
            </a:r>
            <a:b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</a:b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$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npm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install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babel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plugin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-transform-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</a:t>
            </a:r>
            <a:r>
              <a:rPr lang="de-CH" sz="2400" dirty="0" err="1">
                <a:solidFill>
                  <a:schemeClr val="accent3"/>
                </a:solidFill>
                <a:latin typeface="Yanone Kaffeesatz Regular" panose="02000000000000000000" pitchFamily="2" charset="0"/>
              </a:rPr>
              <a:t>to</a:t>
            </a:r>
            <a:r>
              <a:rPr lang="de-CH" sz="24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-generator</a:t>
            </a:r>
          </a:p>
        </p:txBody>
      </p:sp>
    </p:spTree>
    <p:extLst>
      <p:ext uri="{BB962C8B-B14F-4D97-AF65-F5344CB8AC3E}">
        <p14:creationId xmlns:p14="http://schemas.microsoft.com/office/powerpoint/2010/main" val="4023582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dart</a:t>
            </a:r>
            <a:endParaRPr lang="de-CH" sz="1400" dirty="0"/>
          </a:p>
        </p:txBody>
      </p:sp>
      <p:sp>
        <p:nvSpPr>
          <p:cNvPr id="7" name="Rectangle 6"/>
          <p:cNvSpPr/>
          <p:nvPr/>
        </p:nvSpPr>
        <p:spPr>
          <a:xfrm>
            <a:off x="5602013" y="1728601"/>
            <a:ext cx="616224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runUsingAsyncAwait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()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//...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entrypoint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findEntrypoint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exitCode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 </a:t>
            </a:r>
            <a:b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</a:b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runExecutable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entrypoint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args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flushThenExit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exitCode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release 1.9</a:t>
            </a:r>
          </a:p>
        </p:txBody>
      </p:sp>
    </p:spTree>
    <p:extLst>
      <p:ext uri="{BB962C8B-B14F-4D97-AF65-F5344CB8AC3E}">
        <p14:creationId xmlns:p14="http://schemas.microsoft.com/office/powerpoint/2010/main" val="1367338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python</a:t>
            </a:r>
            <a:endParaRPr lang="de-CH" sz="1400" dirty="0"/>
          </a:p>
        </p:txBody>
      </p:sp>
      <p:sp>
        <p:nvSpPr>
          <p:cNvPr id="4" name="Rectangle 3"/>
          <p:cNvSpPr/>
          <p:nvPr/>
        </p:nvSpPr>
        <p:spPr>
          <a:xfrm>
            <a:off x="5204864" y="1482379"/>
            <a:ext cx="6603509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import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asyncio</a:t>
            </a:r>
            <a:endParaRPr lang="de-CH" sz="32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def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http_get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domain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):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reader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writer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b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asyncio.open_connection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domain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80)</a:t>
            </a:r>
          </a:p>
          <a:p>
            <a:endParaRPr lang="de-CH" sz="3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for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line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in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reader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: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print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('&gt;&gt;&gt;',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line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release 3.5</a:t>
            </a:r>
          </a:p>
        </p:txBody>
      </p:sp>
    </p:spTree>
    <p:extLst>
      <p:ext uri="{BB962C8B-B14F-4D97-AF65-F5344CB8AC3E}">
        <p14:creationId xmlns:p14="http://schemas.microsoft.com/office/powerpoint/2010/main" val="170269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" y="4399885"/>
            <a:ext cx="6494332" cy="2117193"/>
            <a:chOff x="383492" y="3586634"/>
            <a:chExt cx="6494332" cy="2117193"/>
          </a:xfrm>
        </p:grpSpPr>
        <p:sp>
          <p:nvSpPr>
            <p:cNvPr id="3" name="Rectangle 2"/>
            <p:cNvSpPr/>
            <p:nvPr/>
          </p:nvSpPr>
          <p:spPr>
            <a:xfrm>
              <a:off x="623258" y="5005441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83492" y="3586634"/>
              <a:ext cx="649433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72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event-driven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945376" y="5057496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async</a:t>
            </a:r>
            <a:endParaRPr lang="de-CH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478101"/>
            <a:ext cx="3931139" cy="589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652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5810" y="1765712"/>
            <a:ext cx="4865112" cy="332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uniform</a:t>
            </a:r>
          </a:p>
        </p:txBody>
      </p:sp>
    </p:spTree>
    <p:extLst>
      <p:ext uri="{BB962C8B-B14F-4D97-AF65-F5344CB8AC3E}">
        <p14:creationId xmlns:p14="http://schemas.microsoft.com/office/powerpoint/2010/main" val="1692158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9" name="Rectangle 8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IO-bound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7019750" y="572697"/>
            <a:ext cx="3699414" cy="54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0889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301" y="1292087"/>
            <a:ext cx="5597263" cy="432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CPU-bound</a:t>
            </a:r>
          </a:p>
        </p:txBody>
      </p:sp>
    </p:spTree>
    <p:extLst>
      <p:ext uri="{BB962C8B-B14F-4D97-AF65-F5344CB8AC3E}">
        <p14:creationId xmlns:p14="http://schemas.microsoft.com/office/powerpoint/2010/main" val="4202762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-53245" y="2814881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concurrent</a:t>
            </a:r>
            <a:endParaRPr lang="de-CH" sz="1200" dirty="0"/>
          </a:p>
        </p:txBody>
      </p:sp>
      <p:grpSp>
        <p:nvGrpSpPr>
          <p:cNvPr id="4" name="Group 3"/>
          <p:cNvGrpSpPr/>
          <p:nvPr/>
        </p:nvGrpSpPr>
        <p:grpSpPr>
          <a:xfrm>
            <a:off x="-502208" y="0"/>
            <a:ext cx="6730540" cy="6858001"/>
            <a:chOff x="-675129" y="-990808"/>
            <a:chExt cx="6730540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675129" y="-990808"/>
              <a:ext cx="6730540" cy="6858001"/>
              <a:chOff x="-86315" y="-1516892"/>
              <a:chExt cx="6730540" cy="6858001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-86315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 rot="16200000">
                <a:off x="2707393" y="1404277"/>
                <a:ext cx="6858001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endParaRPr lang="en-US" sz="6000" dirty="0">
                  <a:solidFill>
                    <a:schemeClr val="accent3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07091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253747" y="682217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158524" y="62186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74186" y="127286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9821" y="142500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interleaved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4" t="8198" r="4416" b="9349"/>
          <a:stretch/>
        </p:blipFill>
        <p:spPr>
          <a:xfrm>
            <a:off x="5388742" y="717581"/>
            <a:ext cx="3778894" cy="34786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9037864" y="1976324"/>
            <a:ext cx="2853618" cy="417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21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2" name="Rectangle 1"/>
            <p:cNvSpPr/>
            <p:nvPr/>
          </p:nvSpPr>
          <p:spPr>
            <a:xfrm>
              <a:off x="588815" y="87318"/>
              <a:ext cx="4999911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1794920"/>
              <a:ext cx="4999912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613402"/>
            <a:ext cx="3816626" cy="5734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simultaneous</a:t>
            </a:r>
          </a:p>
        </p:txBody>
      </p:sp>
    </p:spTree>
    <p:extLst>
      <p:ext uri="{BB962C8B-B14F-4D97-AF65-F5344CB8AC3E}">
        <p14:creationId xmlns:p14="http://schemas.microsoft.com/office/powerpoint/2010/main" val="1405319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2285315"/>
              <a:ext cx="5596864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6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Continuation</a:t>
              </a:r>
              <a:endParaRPr lang="de-CH" sz="1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81487" y="1160556"/>
            <a:ext cx="3024591" cy="453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341890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50" y="1742883"/>
            <a:ext cx="5151939" cy="34346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723694" y="2132715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Solution Architect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Enthusiastic Software Engineer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Microsoft MVP for systems integration</a:t>
            </a:r>
          </a:p>
          <a:p>
            <a:endParaRPr lang="en-US" sz="28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@danielmarbach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particular.net/blog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planetgeek.ch</a:t>
            </a:r>
          </a:p>
        </p:txBody>
      </p:sp>
    </p:spTree>
    <p:extLst>
      <p:ext uri="{BB962C8B-B14F-4D97-AF65-F5344CB8AC3E}">
        <p14:creationId xmlns:p14="http://schemas.microsoft.com/office/powerpoint/2010/main" val="3601279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59052" y="1905506"/>
            <a:ext cx="7673896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await </a:t>
            </a:r>
            <a:r>
              <a:rPr lang="en-US" sz="9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cleanLaundry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en-US" sz="9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 </a:t>
            </a:r>
            <a:r>
              <a:rPr lang="en-US" sz="9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dryLaundry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96450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997839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instead of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void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don’t mix blocking and asynchronous code</a:t>
            </a:r>
            <a:endParaRPr lang="de-CH" sz="36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best-practices</a:t>
            </a:r>
          </a:p>
        </p:txBody>
      </p:sp>
    </p:spTree>
    <p:extLst>
      <p:ext uri="{BB962C8B-B14F-4D97-AF65-F5344CB8AC3E}">
        <p14:creationId xmlns:p14="http://schemas.microsoft.com/office/powerpoint/2010/main" val="3763334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697040" y="735955"/>
            <a:ext cx="8495357" cy="5386090"/>
            <a:chOff x="1040633" y="1050953"/>
            <a:chExt cx="8495357" cy="5386090"/>
          </a:xfrm>
        </p:grpSpPr>
        <p:sp>
          <p:nvSpPr>
            <p:cNvPr id="2" name="Rectangle 1"/>
            <p:cNvSpPr/>
            <p:nvPr/>
          </p:nvSpPr>
          <p:spPr>
            <a:xfrm>
              <a:off x="3575704" y="1050953"/>
              <a:ext cx="5960286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viral</a:t>
              </a:r>
              <a:endParaRPr lang="de-CH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040633" y="1702859"/>
              <a:ext cx="3736920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dirty="0" err="1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Async</a:t>
              </a:r>
              <a:r>
                <a:rPr lang="en-US" sz="66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 / await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924083" y="2538448"/>
              <a:ext cx="1104790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38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is</a:t>
              </a:r>
              <a:endParaRPr lang="de-CH" sz="16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2243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56871" y="735955"/>
            <a:ext cx="4878259" cy="53860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4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but</a:t>
            </a:r>
            <a:endParaRPr lang="de-CH" sz="2400" dirty="0"/>
          </a:p>
        </p:txBody>
      </p:sp>
    </p:spTree>
    <p:extLst>
      <p:ext uri="{BB962C8B-B14F-4D97-AF65-F5344CB8AC3E}">
        <p14:creationId xmlns:p14="http://schemas.microsoft.com/office/powerpoint/2010/main" val="3702236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030540" y="523616"/>
            <a:ext cx="6434935" cy="6334384"/>
            <a:chOff x="1040633" y="1702859"/>
            <a:chExt cx="6434935" cy="6334384"/>
          </a:xfrm>
        </p:grpSpPr>
        <p:sp>
          <p:nvSpPr>
            <p:cNvPr id="2" name="Rectangle 1"/>
            <p:cNvSpPr/>
            <p:nvPr/>
          </p:nvSpPr>
          <p:spPr>
            <a:xfrm>
              <a:off x="1313304" y="2651153"/>
              <a:ext cx="6162264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butt</a:t>
              </a:r>
              <a:endParaRPr lang="de-CH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040633" y="1702859"/>
              <a:ext cx="3353803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It kicks your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969803" y="1993382"/>
              <a:ext cx="4224233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38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servers</a:t>
              </a:r>
              <a:endParaRPr lang="de-CH" sz="16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0884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360196" y="1359861"/>
            <a:ext cx="8411217" cy="4347605"/>
            <a:chOff x="-113162" y="1359861"/>
            <a:chExt cx="8411217" cy="4347605"/>
          </a:xfrm>
        </p:grpSpPr>
        <p:sp>
          <p:nvSpPr>
            <p:cNvPr id="2" name="Rectangle 1"/>
            <p:cNvSpPr/>
            <p:nvPr/>
          </p:nvSpPr>
          <p:spPr>
            <a:xfrm>
              <a:off x="1909015" y="2129302"/>
              <a:ext cx="499991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Azure Service Bus</a:t>
              </a:r>
              <a:endParaRPr lang="de-CH" sz="500" dirty="0">
                <a:solidFill>
                  <a:schemeClr val="tx2"/>
                </a:solidFill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6225052" y="1975413"/>
              <a:ext cx="207300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26 times</a:t>
              </a:r>
              <a:endParaRPr lang="de-CH" sz="5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-113162" y="1359861"/>
              <a:ext cx="499991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400" dirty="0" err="1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NServiceBus</a:t>
              </a:r>
              <a:endParaRPr lang="de-CH" sz="500" dirty="0">
                <a:solidFill>
                  <a:schemeClr val="tx2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1909015" y="2957897"/>
              <a:ext cx="499991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Azure Storage Queues</a:t>
              </a:r>
              <a:endParaRPr lang="de-CH" sz="500" dirty="0">
                <a:solidFill>
                  <a:schemeClr val="tx2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225052" y="2804008"/>
              <a:ext cx="178446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6 times</a:t>
              </a:r>
              <a:endParaRPr lang="de-CH" sz="54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909015" y="3786492"/>
              <a:ext cx="499991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4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MSMQ</a:t>
              </a:r>
              <a:endParaRPr lang="de-CH" sz="500" dirty="0">
                <a:solidFill>
                  <a:schemeClr val="tx2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225051" y="3709547"/>
              <a:ext cx="178446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3 times</a:t>
              </a:r>
              <a:endParaRPr lang="de-CH" sz="5400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909015" y="4784136"/>
              <a:ext cx="5808000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more message throughput</a:t>
              </a:r>
              <a:endParaRPr lang="de-CH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2760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63720" y="293685"/>
            <a:ext cx="499991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NServiceBus.SqlServer</a:t>
            </a:r>
            <a:endParaRPr lang="de-CH" sz="500" dirty="0">
              <a:solidFill>
                <a:schemeClr val="tx2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656966" y="1063126"/>
            <a:ext cx="9050042" cy="5445495"/>
            <a:chOff x="1656966" y="1063126"/>
            <a:chExt cx="9050042" cy="544549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6966" y="1063126"/>
              <a:ext cx="9050042" cy="5445495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2903220" y="5661660"/>
              <a:ext cx="6537960" cy="426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</p:spTree>
    <p:extLst>
      <p:ext uri="{BB962C8B-B14F-4D97-AF65-F5344CB8AC3E}">
        <p14:creationId xmlns:p14="http://schemas.microsoft.com/office/powerpoint/2010/main" val="26194235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459251286"/>
              </p:ext>
            </p:extLst>
          </p:nvPr>
        </p:nvGraphicFramePr>
        <p:xfrm>
          <a:off x="1237593" y="719666"/>
          <a:ext cx="892240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4403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728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6022426" y="606972"/>
            <a:ext cx="2743200" cy="3972910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4800" dirty="0">
                <a:latin typeface="Yanone Kaffeesatz Regular" panose="02000000000000000000" pitchFamily="2" charset="0"/>
              </a:rPr>
              <a:t>IO Threadpool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029605" y="606972"/>
            <a:ext cx="2743200" cy="397291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4800" dirty="0">
                <a:latin typeface="Yanone Kaffeesatz Regular" panose="02000000000000000000" pitchFamily="2" charset="0"/>
              </a:rPr>
              <a:t>Worker Threadpool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6215531" y="4709108"/>
            <a:ext cx="949897" cy="13881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4" t="8198" r="4416" b="9349"/>
          <a:stretch/>
        </p:blipFill>
        <p:spPr>
          <a:xfrm>
            <a:off x="7298331" y="4848021"/>
            <a:ext cx="1254462" cy="1154807"/>
          </a:xfrm>
          <a:prstGeom prst="rect">
            <a:avLst/>
          </a:prstGeom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96509" y="4753553"/>
            <a:ext cx="1493366" cy="1154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29412" y="4848021"/>
            <a:ext cx="1493366" cy="1154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2315" y="4942489"/>
            <a:ext cx="1493366" cy="1154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/>
        </p:nvSpPr>
        <p:spPr>
          <a:xfrm>
            <a:off x="93030" y="1685486"/>
            <a:ext cx="2686954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Task.Run</a:t>
            </a:r>
            <a:endParaRPr lang="en-US" sz="28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Task.Factory.StartNew</a:t>
            </a:r>
            <a:endParaRPr lang="en-US" sz="28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Parallel.For</a:t>
            </a:r>
            <a:endParaRPr lang="en-US" sz="28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Parallel.ForEach</a:t>
            </a:r>
            <a:endParaRPr lang="en-US" sz="28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176070" y="2116373"/>
            <a:ext cx="244971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 </a:t>
            </a:r>
            <a:r>
              <a:rPr lang="en-US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iobound</a:t>
            </a:r>
            <a:endParaRPr lang="en-US" sz="28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28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iobound.FireForget</a:t>
            </a:r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656845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Goals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290717"/>
            <a:ext cx="570672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CPU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 vs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IO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Threads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Tasks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best-practices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Why </a:t>
            </a:r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is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the future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2864408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10837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07843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4955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602318414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10246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0" y="1671407"/>
            <a:ext cx="570672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Task.Run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Factory.StartNew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for CPU-bound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directly for IO-bound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instead of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void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24361829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997839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Libraries and frameworks should 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ConfigureAwait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(false)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don’t mix blocking and asynchronous code</a:t>
            </a:r>
            <a:endParaRPr lang="de-CH" sz="36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8660416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64014" y="3127733"/>
            <a:ext cx="1107226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github.com/</a:t>
            </a:r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danielmarbach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/</a:t>
            </a:r>
            <a:r>
              <a:rPr lang="en-US" sz="54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RearchitectTowardsAsyncAwait</a:t>
            </a:r>
            <a:endParaRPr lang="de-CH" sz="54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64014" y="1124536"/>
            <a:ext cx="6463629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Slides, Links…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15814491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74302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Q &amp; A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216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6771" y="1851645"/>
            <a:ext cx="5838458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Thanks</a:t>
            </a:r>
            <a:endParaRPr lang="de-CH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68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952437"/>
            <a:ext cx="4999912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38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Premise</a:t>
            </a:r>
            <a:endParaRPr lang="de-CH" sz="1600" dirty="0"/>
          </a:p>
        </p:txBody>
      </p:sp>
    </p:spTree>
    <p:extLst>
      <p:ext uri="{BB962C8B-B14F-4D97-AF65-F5344CB8AC3E}">
        <p14:creationId xmlns:p14="http://schemas.microsoft.com/office/powerpoint/2010/main" val="1358001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773940741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80052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697040" y="735955"/>
            <a:ext cx="8466503" cy="5386090"/>
            <a:chOff x="1040633" y="1050953"/>
            <a:chExt cx="8466503" cy="5386090"/>
          </a:xfrm>
        </p:grpSpPr>
        <p:sp>
          <p:nvSpPr>
            <p:cNvPr id="2" name="Rectangle 1"/>
            <p:cNvSpPr/>
            <p:nvPr/>
          </p:nvSpPr>
          <p:spPr>
            <a:xfrm>
              <a:off x="3575704" y="1050953"/>
              <a:ext cx="5931432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cast</a:t>
              </a:r>
              <a:endParaRPr lang="de-CH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040633" y="1702859"/>
              <a:ext cx="2042547" cy="110799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6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The die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924083" y="2538448"/>
              <a:ext cx="1104790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38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is</a:t>
              </a:r>
              <a:endParaRPr lang="de-CH" sz="16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2756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149" y="0"/>
            <a:ext cx="6096851" cy="34294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958"/>
            <a:ext cx="6096851" cy="34294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7575" y="3428521"/>
            <a:ext cx="6096851" cy="342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041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httpclient</a:t>
            </a:r>
            <a:endParaRPr lang="de-CH" sz="1400" dirty="0"/>
          </a:p>
        </p:txBody>
      </p:sp>
      <p:sp>
        <p:nvSpPr>
          <p:cNvPr id="4" name="Rectangle 3"/>
          <p:cNvSpPr/>
          <p:nvPr/>
        </p:nvSpPr>
        <p:spPr>
          <a:xfrm>
            <a:off x="5401875" y="1236158"/>
            <a:ext cx="719993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using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client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new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HttpClient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())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response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b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</a:b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client.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GetAsync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("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api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/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products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/1");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if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(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response.IsSuccessStatusCode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)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{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var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product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= 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b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</a:br>
            <a:r>
              <a:rPr lang="de-CH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           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response.Content.</a:t>
            </a:r>
            <a:r>
              <a:rPr lang="de-CH" sz="32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ReadAsAsync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&lt;</a:t>
            </a:r>
            <a:r>
              <a:rPr lang="de-CH" sz="32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Product</a:t>
            </a:r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&gt;();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}</a:t>
            </a:r>
          </a:p>
          <a:p>
            <a:r>
              <a:rPr lang="de-CH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36272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4007" y="2567292"/>
            <a:ext cx="499991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Azure SDK</a:t>
            </a:r>
            <a:endParaRPr lang="de-CH" sz="1400" dirty="0"/>
          </a:p>
        </p:txBody>
      </p:sp>
      <p:sp>
        <p:nvSpPr>
          <p:cNvPr id="4" name="Rectangle 3"/>
          <p:cNvSpPr/>
          <p:nvPr/>
        </p:nvSpPr>
        <p:spPr>
          <a:xfrm>
            <a:off x="5647618" y="682160"/>
            <a:ext cx="638316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var queryable = client.CreateDocumentQuery&lt;Entity&gt;(...)</a:t>
            </a:r>
            <a:b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.AsDocumentQuery();</a:t>
            </a:r>
          </a:p>
          <a:p>
            <a:endParaRPr lang="de-CH" sz="30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while (queryable.HasMoreResults) </a:t>
            </a:r>
          </a:p>
          <a:p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{</a:t>
            </a:r>
          </a:p>
          <a:p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foreach(var e in </a:t>
            </a:r>
            <a:r>
              <a:rPr lang="de-CH" sz="30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queryable.ExecuteNextAsync&lt;Entity&gt;())</a:t>
            </a:r>
          </a:p>
          <a:p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{</a:t>
            </a:r>
          </a:p>
          <a:p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// Iterate through entities</a:t>
            </a:r>
          </a:p>
          <a:p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}</a:t>
            </a:r>
          </a:p>
          <a:p>
            <a:r>
              <a:rPr lang="de-CH" sz="3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66722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0000"/>
      </a:accent1>
      <a:accent2>
        <a:srgbClr val="ED7D31"/>
      </a:accent2>
      <a:accent3>
        <a:srgbClr val="A5A5A5"/>
      </a:accent3>
      <a:accent4>
        <a:srgbClr val="FFAF00"/>
      </a:accent4>
      <a:accent5>
        <a:srgbClr val="4472C4"/>
      </a:accent5>
      <a:accent6>
        <a:srgbClr val="70AD47"/>
      </a:accent6>
      <a:hlink>
        <a:srgbClr val="3F3F3F"/>
      </a:hlink>
      <a:folHlink>
        <a:srgbClr val="3F3F3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1563</Words>
  <Application>Microsoft Office PowerPoint</Application>
  <PresentationFormat>Widescreen</PresentationFormat>
  <Paragraphs>276</Paragraphs>
  <Slides>38</Slides>
  <Notes>31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Yanone Kaffeesatz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danielmarbach</dc:creator>
  <cp:lastModifiedBy>Daniel Marbach</cp:lastModifiedBy>
  <cp:revision>115</cp:revision>
  <dcterms:created xsi:type="dcterms:W3CDTF">2016-02-22T14:00:45Z</dcterms:created>
  <dcterms:modified xsi:type="dcterms:W3CDTF">2016-05-18T13:20:22Z</dcterms:modified>
</cp:coreProperties>
</file>

<file path=docProps/thumbnail.jpeg>
</file>